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ver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005840" y="1234440"/>
            <a:ext cx="10149840" cy="3977639"/>
          </a:xfrm>
          <a:prstGeom prst="roundRect">
            <a:avLst>
              <a:gd name="adj" fmla="val 8000"/>
            </a:avLst>
          </a:prstGeom>
          <a:solidFill>
            <a:srgbClr val="0B2A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1417320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BBBAD"/>
                </a:solidFill>
                <a:latin typeface="微软雅黑"/>
                <a:ea typeface="微软雅黑"/>
              </a:rPr>
              <a:t>SMART HOSPITAL  ·  DEFENSE PRESENTATION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0160" y="1874519"/>
            <a:ext cx="9601200" cy="100584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FFFFFF"/>
                </a:solidFill>
                <a:latin typeface="微软雅黑"/>
                <a:ea typeface="微软雅黑"/>
              </a:rPr>
              <a:t>智慧医院 AI 影像诊断与
电子病历辅助决策系统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2971800"/>
            <a:ext cx="9601200" cy="36576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B8D4E8"/>
                </a:solidFill>
                <a:latin typeface="微软雅黑"/>
                <a:ea typeface="微软雅黑"/>
              </a:rPr>
              <a:t>实训教学演示级 Web 应用  ·  业务系统 + AI 微服务混合架构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371600" y="3657600"/>
            <a:ext cx="1737360" cy="868680"/>
          </a:xfrm>
          <a:prstGeom prst="roundRect">
            <a:avLst>
              <a:gd name="adj" fmla="val 8000"/>
            </a:avLst>
          </a:prstGeom>
          <a:solidFill>
            <a:srgbClr val="124A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FFFFFF"/>
                </a:solidFill>
                <a:latin typeface="微软雅黑"/>
                <a:ea typeface="微软雅黑"/>
              </a:rPr>
              <a:t>文档版本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FFFFFF"/>
                </a:solidFill>
                <a:latin typeface="微软雅黑"/>
                <a:ea typeface="微软雅黑"/>
              </a:rPr>
              <a:t>v1.0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46120" y="3657600"/>
            <a:ext cx="1737360" cy="868680"/>
          </a:xfrm>
          <a:prstGeom prst="roundRect">
            <a:avLst>
              <a:gd name="adj" fmla="val 8000"/>
            </a:avLst>
          </a:prstGeom>
          <a:solidFill>
            <a:srgbClr val="124A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FFFFFF"/>
                </a:solidFill>
                <a:latin typeface="微软雅黑"/>
                <a:ea typeface="微软雅黑"/>
              </a:rPr>
              <a:t>日期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FFFFFF"/>
                </a:solidFill>
                <a:latin typeface="微软雅黑"/>
                <a:ea typeface="微软雅黑"/>
              </a:rPr>
              <a:t>2026-07-27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120640" y="3657600"/>
            <a:ext cx="1737360" cy="868680"/>
          </a:xfrm>
          <a:prstGeom prst="roundRect">
            <a:avLst>
              <a:gd name="adj" fmla="val 8000"/>
            </a:avLst>
          </a:prstGeom>
          <a:solidFill>
            <a:srgbClr val="124A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FFFFFF"/>
                </a:solidFill>
                <a:latin typeface="微软雅黑"/>
                <a:ea typeface="微软雅黑"/>
              </a:rPr>
              <a:t>前端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FFFFFF"/>
                </a:solidFill>
                <a:latin typeface="微软雅黑"/>
                <a:ea typeface="微软雅黑"/>
              </a:rPr>
              <a:t>Vue3 :5173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95159" y="3657600"/>
            <a:ext cx="1737360" cy="868680"/>
          </a:xfrm>
          <a:prstGeom prst="roundRect">
            <a:avLst>
              <a:gd name="adj" fmla="val 8000"/>
            </a:avLst>
          </a:prstGeom>
          <a:solidFill>
            <a:srgbClr val="124A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FFFFFF"/>
                </a:solidFill>
                <a:latin typeface="微软雅黑"/>
                <a:ea typeface="微软雅黑"/>
              </a:rPr>
              <a:t>业务端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FFFFFF"/>
                </a:solidFill>
                <a:latin typeface="微软雅黑"/>
                <a:ea typeface="微软雅黑"/>
              </a:rPr>
              <a:t>Boot :8080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869680" y="3657600"/>
            <a:ext cx="1737360" cy="868680"/>
          </a:xfrm>
          <a:prstGeom prst="roundRect">
            <a:avLst>
              <a:gd name="adj" fmla="val 8000"/>
            </a:avLst>
          </a:prstGeom>
          <a:solidFill>
            <a:srgbClr val="124A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FFFFFF"/>
                </a:solidFill>
                <a:latin typeface="微软雅黑"/>
                <a:ea typeface="微软雅黑"/>
              </a:rPr>
              <a:t>AI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FFFFFF"/>
                </a:solidFill>
                <a:latin typeface="微软雅黑"/>
                <a:ea typeface="微软雅黑"/>
              </a:rPr>
              <a:t>FastAPI :8001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5669280"/>
            <a:ext cx="9966960" cy="64008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E2ECF4"/>
                </a:solidFill>
                <a:latin typeface="微软雅黑"/>
                <a:ea typeface="微软雅黑"/>
              </a:rPr>
              <a:t>声明：本系统输出仅供教学实训与辅助决策演示，不能替代执业医师的正式诊断与医疗文书。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41248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41248"/>
            <a:ext cx="12191695" cy="45720"/>
          </a:xfrm>
          <a:prstGeom prst="roundRect">
            <a:avLst>
              <a:gd name="adj" fmla="val 8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09728"/>
            <a:ext cx="114300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目录导览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课程/实训答辩叙事结构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051560"/>
            <a:ext cx="1115568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051560"/>
            <a:ext cx="1143000" cy="1143000"/>
          </a:xfrm>
          <a:prstGeom prst="roundRect">
            <a:avLst>
              <a:gd name="adj" fmla="val 8000"/>
            </a:avLst>
          </a:prstGeom>
          <a:solidFill>
            <a:srgbClr val="1A7A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2600" b="1">
                <a:solidFill>
                  <a:srgbClr val="FFFFFF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74519" y="1252728"/>
            <a:ext cx="6583680" cy="3657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0B3A5C"/>
                </a:solidFill>
                <a:latin typeface="微软雅黑"/>
                <a:ea typeface="微软雅黑"/>
              </a:rPr>
              <a:t>主题与需求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74519" y="1691639"/>
            <a:ext cx="68580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64748B"/>
                </a:solidFill>
                <a:latin typeface="微软雅黑"/>
                <a:ea typeface="微软雅黑"/>
              </a:rPr>
              <a:t>主题定位 · 场景角色 · 痛点改造 · 需求优先级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509760" y="1371600"/>
            <a:ext cx="1737360" cy="502920"/>
          </a:xfrm>
          <a:prstGeom prst="roundRect">
            <a:avLst>
              <a:gd name="adj" fmla="val 8000"/>
            </a:avLst>
          </a:prstGeom>
          <a:solidFill>
            <a:srgbClr val="1A7A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P3 – P6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2304288"/>
            <a:ext cx="1115568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02920" y="2304288"/>
            <a:ext cx="1143000" cy="1143000"/>
          </a:xfrm>
          <a:prstGeom prst="roundRect">
            <a:avLst>
              <a:gd name="adj" fmla="val 8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2600" b="1">
                <a:solidFill>
                  <a:srgbClr val="FFFFFF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74519" y="2505456"/>
            <a:ext cx="6583680" cy="3657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0B3A5C"/>
                </a:solidFill>
                <a:latin typeface="微软雅黑"/>
                <a:ea typeface="微软雅黑"/>
              </a:rPr>
              <a:t>功能与业务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74519" y="2944368"/>
            <a:ext cx="68580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64748B"/>
                </a:solidFill>
                <a:latin typeface="微软雅黑"/>
                <a:ea typeface="微软雅黑"/>
              </a:rPr>
              <a:t>功能全景 · 核心模块 · 影像诊断 · 病历决策 · 管理端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509760" y="2624328"/>
            <a:ext cx="1737360" cy="502920"/>
          </a:xfrm>
          <a:prstGeom prst="roundRect">
            <a:avLst>
              <a:gd name="adj" fmla="val 8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P7 – P11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3557016"/>
            <a:ext cx="1115568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02920" y="3557016"/>
            <a:ext cx="1143000" cy="1143000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2600" b="1">
                <a:solidFill>
                  <a:srgbClr val="FFFFFF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74519" y="3758184"/>
            <a:ext cx="6583680" cy="3657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0B3A5C"/>
                </a:solidFill>
                <a:latin typeface="微软雅黑"/>
                <a:ea typeface="微软雅黑"/>
              </a:rPr>
              <a:t>架构与技术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74519" y="4197096"/>
            <a:ext cx="68580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64748B"/>
                </a:solidFill>
                <a:latin typeface="微软雅黑"/>
                <a:ea typeface="微软雅黑"/>
              </a:rPr>
              <a:t>技术栈 · 逻辑架构 · 工程结构 · 核心流程 · 数据与安全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509760" y="3877056"/>
            <a:ext cx="1737360" cy="502920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P12 – P16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4809744"/>
            <a:ext cx="1115568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502920" y="4809744"/>
            <a:ext cx="1143000" cy="1143000"/>
          </a:xfrm>
          <a:prstGeom prst="roundRect">
            <a:avLst>
              <a:gd name="adj" fmla="val 8000"/>
            </a:avLst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2600" b="1">
                <a:solidFill>
                  <a:srgbClr val="FFFFFF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74519" y="5010912"/>
            <a:ext cx="6583680" cy="3657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0B3A5C"/>
                </a:solidFill>
                <a:latin typeface="微软雅黑"/>
                <a:ea typeface="微软雅黑"/>
              </a:rPr>
              <a:t>部署与总结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74519" y="5449824"/>
            <a:ext cx="68580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64748B"/>
                </a:solidFill>
                <a:latin typeface="微软雅黑"/>
                <a:ea typeface="微软雅黑"/>
              </a:rPr>
              <a:t>运行部署 · 演示路径 · 设计取舍 · 边界与展望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509760" y="5129783"/>
            <a:ext cx="1737360" cy="502920"/>
          </a:xfrm>
          <a:prstGeom prst="roundRect">
            <a:avLst>
              <a:gd name="adj" fmla="val 8000"/>
            </a:avLst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P17 – P19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74320" y="6547104"/>
            <a:ext cx="9601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332720" y="6547104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2 / 19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41248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41248"/>
            <a:ext cx="12191695" cy="45720"/>
          </a:xfrm>
          <a:prstGeom prst="roundRect">
            <a:avLst>
              <a:gd name="adj" fmla="val 8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09728"/>
            <a:ext cx="114300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项目主题与建设目标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围绕医院诊疗两条核心链路展开</a:t>
            </a:r>
          </a:p>
        </p:txBody>
      </p:sp>
      <p:pic>
        <p:nvPicPr>
          <p:cNvPr id="5" name="Picture 4" descr="dual_chai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024128"/>
            <a:ext cx="7315200" cy="3762102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772400" y="1024128"/>
            <a:ext cx="4023360" cy="5212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772400" y="1024128"/>
            <a:ext cx="4023360" cy="411480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建设目标五维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909560" y="1527048"/>
            <a:ext cx="3749040" cy="777240"/>
          </a:xfrm>
          <a:prstGeom prst="roundRect">
            <a:avLst>
              <a:gd name="adj" fmla="val 8000"/>
            </a:avLst>
          </a:prstGeom>
          <a:solidFill>
            <a:srgbClr val="E2EC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业务闭环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登录、患者、影像、病历、预约、用户管理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909560" y="2395728"/>
            <a:ext cx="3749040" cy="777240"/>
          </a:xfrm>
          <a:prstGeom prst="roundRect">
            <a:avLst>
              <a:gd name="adj" fmla="val 8000"/>
            </a:avLst>
          </a:prstGeom>
          <a:solidFill>
            <a:srgbClr val="E2EC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AI 可演示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YOLO 实检 + DeepSeek 兼容 / 模板降级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09560" y="3264408"/>
            <a:ext cx="3749040" cy="777240"/>
          </a:xfrm>
          <a:prstGeom prst="roundRect">
            <a:avLst>
              <a:gd name="adj" fmla="val 8000"/>
            </a:avLst>
          </a:prstGeom>
          <a:solidFill>
            <a:srgbClr val="E2EC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前后端分离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Vue3 SPA + Spring Boot + FastAPI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09560" y="4133087"/>
            <a:ext cx="3749040" cy="777240"/>
          </a:xfrm>
          <a:prstGeom prst="roundRect">
            <a:avLst>
              <a:gd name="adj" fmla="val 8000"/>
            </a:avLst>
          </a:prstGeom>
          <a:solidFill>
            <a:srgbClr val="E2EC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可离线实训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默认 H2，AI 宕机业务仍可演示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09560" y="5001768"/>
            <a:ext cx="3749040" cy="777240"/>
          </a:xfrm>
          <a:prstGeom prst="roundRect">
            <a:avLst>
              <a:gd name="adj" fmla="val 8000"/>
            </a:avLst>
          </a:prstGeom>
          <a:solidFill>
            <a:srgbClr val="E2EC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安全可讲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JWT · 角色权限 · BCrypt · 双端守卫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74320" y="6547104"/>
            <a:ext cx="9601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332720" y="6547104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3 / 19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41248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41248"/>
            <a:ext cx="12191695" cy="45720"/>
          </a:xfrm>
          <a:prstGeom prst="roundRect">
            <a:avLst>
              <a:gd name="adj" fmla="val 8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09728"/>
            <a:ext cx="114300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应用场景与用户角色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教学/演示四类场景 + 三角色权限模型</a:t>
            </a:r>
          </a:p>
        </p:txBody>
      </p:sp>
      <p:pic>
        <p:nvPicPr>
          <p:cNvPr id="5" name="Picture 4" descr="scene_card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005840"/>
            <a:ext cx="9601200" cy="2468880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65760" y="3657600"/>
          <a:ext cx="11430000" cy="260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2194560"/>
                <a:gridCol w="7223760"/>
              </a:tblGrid>
              <a:tr h="521208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角色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代码枚举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核心诉求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</a:tr>
              <a:tr h="521208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系统管理员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ADMIN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用户管理、AI 大模型配置、YOLO 权重、全局运维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21208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临床医生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DOCTOR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患者与病历、辅助决策、预约、查看影像报告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</a:tr>
              <a:tr h="521208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影像医师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RADIOLOGIST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影像登记、上传、触发 AI 诊断、审阅标注与报告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21208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访客/未登录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—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仅可访问登录页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4320" y="6547104"/>
            <a:ext cx="9601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32720" y="6547104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4 / 19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41248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41248"/>
            <a:ext cx="12191695" cy="45720"/>
          </a:xfrm>
          <a:prstGeom prst="roundRect">
            <a:avLst>
              <a:gd name="adj" fmla="val 8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09728"/>
            <a:ext cx="114300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需求分析：痛点与改造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从教学型 CRUD 到可演示的 AI 混合架构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20040" y="1051560"/>
          <a:ext cx="6400800" cy="3246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2286000"/>
                <a:gridCol w="2743200"/>
              </a:tblGrid>
              <a:tr h="541020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问题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传统表现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本项目对策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</a:tr>
              <a:tr h="541020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业务割裂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缺统一档案视图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患者 360° 档案关联全业务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1020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AI 仅假数据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随机文案/关键字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YOLO 实检 + LLM/RAG，可降级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</a:tr>
              <a:tr h="541020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技术栈陈旧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Thymeleaf 耦合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Vue3 SPA + REST 分离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1020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权限薄弱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仅 Session 登录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JWT + 角色 + 双端守卫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</a:tr>
              <a:tr h="541020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不可降级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依赖失败即中断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Spring 规则/模板兜底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6" name="Picture 5" descr="transfor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720" y="1051560"/>
            <a:ext cx="4937760" cy="1975104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320040" y="4480560"/>
            <a:ext cx="11521440" cy="1783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1A7A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非功能需求落地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性能：@Async 异步诊断 + 有限轮询    |    可用性：默认 H2 + 种子数据    |    安全：JWT / BCrypt / CORS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可维护：Result&lt;T&gt; + 全局异常    |    可扩展：AI 独立进程    |    兼容：OpenAI 协议（DeepSeek / Qwen）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74320" y="6547104"/>
            <a:ext cx="9601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32720" y="6547104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5 / 19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41248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41248"/>
            <a:ext cx="12191695" cy="45720"/>
          </a:xfrm>
          <a:prstGeom prst="roundRect">
            <a:avLst>
              <a:gd name="adj" fmla="val 8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09728"/>
            <a:ext cx="114300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功能需求优先级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P0 必须 · P1 增强 · P2 体验（文档 2.3）</a:t>
            </a:r>
          </a:p>
        </p:txBody>
      </p:sp>
      <p:pic>
        <p:nvPicPr>
          <p:cNvPr id="5" name="Picture 4" descr="priority_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005840"/>
            <a:ext cx="10199076" cy="530352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74320" y="6547104"/>
            <a:ext cx="9601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32720" y="6547104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6 / 19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41248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41248"/>
            <a:ext cx="12191695" cy="45720"/>
          </a:xfrm>
          <a:prstGeom prst="roundRect">
            <a:avLst>
              <a:gd name="adj" fmla="val 8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09728"/>
            <a:ext cx="114300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功能全景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身份权限 · 主数据 · 诊疗业务 · 智能能力</a:t>
            </a:r>
          </a:p>
        </p:txBody>
      </p:sp>
      <p:pic>
        <p:nvPicPr>
          <p:cNvPr id="5" name="Picture 4" descr="feature_panoram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005840"/>
            <a:ext cx="7955279" cy="4348886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8412480" y="1005840"/>
            <a:ext cx="3383280" cy="5303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412480" y="1005840"/>
            <a:ext cx="3383280" cy="438912"/>
          </a:xfrm>
          <a:prstGeom prst="roundRect">
            <a:avLst>
              <a:gd name="adj" fmla="val 8000"/>
            </a:avLst>
          </a:prstGeom>
          <a:solidFill>
            <a:srgbClr val="1A7A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前端路由一览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49640" y="1554480"/>
            <a:ext cx="3108960" cy="4681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/login 登录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/dashboard 仪表盘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/patients 患者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/imaging 影像诊断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/emrs 电子病历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/appointments 预约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/ai-assistant 助手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/ai-knowledge 知识库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/ai-settings ADMIN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/ai-yolo ADMIN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/users ADMIN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74320" y="6547104"/>
            <a:ext cx="9601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32720" y="6547104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7 / 19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41248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41248"/>
            <a:ext cx="12191695" cy="45720"/>
          </a:xfrm>
          <a:prstGeom prst="roundRect">
            <a:avLst>
              <a:gd name="adj" fmla="val 8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09728"/>
            <a:ext cx="114300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核心业务模块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仪表盘 · 患者 360° · 预约状态机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0040" y="1051560"/>
            <a:ext cx="3749039" cy="5212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20040" y="1051560"/>
            <a:ext cx="3749039" cy="438912"/>
          </a:xfrm>
          <a:prstGeom prst="roundRect">
            <a:avLst>
              <a:gd name="adj" fmla="val 8000"/>
            </a:avLst>
          </a:prstGeom>
          <a:solidFill>
            <a:srgbClr val="1A7A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</a:rPr>
              <a:t>仪表盘 Dashboard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600200"/>
            <a:ext cx="3474720" cy="4590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KPI：患者 / 影像 / 病历 / 预约及状态分布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近 7 日业务趋势（ECharts）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检查类型、诊断状态分布饼图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快捷入口与待办，便于演示导览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51959" y="1051560"/>
            <a:ext cx="3749039" cy="5212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251959" y="1051560"/>
            <a:ext cx="3749039" cy="438912"/>
          </a:xfrm>
          <a:prstGeom prst="roundRect">
            <a:avLst>
              <a:gd name="adj" fmla="val 8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</a:rPr>
              <a:t>患者管理 + 360° 档案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0" y="1600200"/>
            <a:ext cx="3474720" cy="4590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分页列表、姓名等关键字搜索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证件、电话、地址、既往史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抽屉关联：影像 / 病历 / 预约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表单等宽两列，弹窗体验优化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83879" y="1051560"/>
            <a:ext cx="3749039" cy="5212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183879" y="1051560"/>
            <a:ext cx="3749039" cy="438912"/>
          </a:xfrm>
          <a:prstGeom prst="roundRect">
            <a:avLst>
              <a:gd name="adj" fmla="val 8000"/>
            </a:avLst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</a:rPr>
              <a:t>预约挂号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21040" y="1600200"/>
            <a:ext cx="3474720" cy="4590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新建 / 编辑 / 删除预约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状态：预约 → 确认 → 完成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亦可：取消 / 未到诊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按日筛选、统计卡片、详情抽屉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74320" y="6547104"/>
            <a:ext cx="9601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332720" y="6547104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8 / 19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41248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41248"/>
            <a:ext cx="12191695" cy="45720"/>
          </a:xfrm>
          <a:prstGeom prst="roundRect">
            <a:avLst>
              <a:gd name="adj" fmla="val 8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09728"/>
            <a:ext cx="114300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影像诊断模块（深度）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检查登记 · 状态机 · YOLO 结果展示 · 可降级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4320" y="1005840"/>
            <a:ext cx="3657600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74320" y="1005840"/>
            <a:ext cx="3657600" cy="438912"/>
          </a:xfrm>
          <a:prstGeom prst="roundRect">
            <a:avLst>
              <a:gd name="adj" fmla="val 8000"/>
            </a:avLst>
          </a:prstGeom>
          <a:solidFill>
            <a:srgbClr val="1A7A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检查登记能力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79" y="1554480"/>
            <a:ext cx="3383280" cy="1527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 b="0">
                <a:solidFill>
                  <a:srgbClr val="1E293B"/>
                </a:solidFill>
                <a:latin typeface="微软雅黑"/>
                <a:ea typeface="微软雅黑"/>
              </a:rPr>
              <a:t>• 类型：X_RAY / CT / MRI / ULTRASOUND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 b="0">
                <a:solidFill>
                  <a:srgbClr val="1E293B"/>
                </a:solidFill>
                <a:latin typeface="微软雅黑"/>
                <a:ea typeface="微软雅黑"/>
              </a:rPr>
              <a:t>• 选择患者、部位、上传或路径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 b="0">
                <a:solidFill>
                  <a:srgbClr val="1E293B"/>
                </a:solidFill>
                <a:latin typeface="微软雅黑"/>
                <a:ea typeface="微软雅黑"/>
              </a:rPr>
              <a:t>• 筛选：关键字 / 状态 / 类型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 b="0">
                <a:solidFill>
                  <a:srgbClr val="1E293B"/>
                </a:solidFill>
                <a:latin typeface="微软雅黑"/>
                <a:ea typeface="微软雅黑"/>
              </a:rPr>
              <a:t>• 状态 KPI 卡片可快速过滤</a:t>
            </a:r>
          </a:p>
        </p:txBody>
      </p:sp>
      <p:pic>
        <p:nvPicPr>
          <p:cNvPr id="8" name="Picture 7" descr="state_mach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1005840"/>
            <a:ext cx="7386637" cy="2148840"/>
          </a:xfrm>
          <a:prstGeom prst="rect">
            <a:avLst/>
          </a:prstGeom>
        </p:spPr>
      </p:pic>
      <p:pic>
        <p:nvPicPr>
          <p:cNvPr id="9" name="Picture 8" descr="yolo_conce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3291840"/>
            <a:ext cx="4846320" cy="3015488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5303520" y="3291840"/>
            <a:ext cx="6492240" cy="3017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303520" y="3291840"/>
            <a:ext cx="6492240" cy="438912"/>
          </a:xfrm>
          <a:prstGeom prst="roundRect">
            <a:avLst>
              <a:gd name="adj" fmla="val 8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诊断结果展示清单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40680" y="3840480"/>
            <a:ext cx="6217920" cy="2395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① 诊断印象 + 置信度仪表盘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② 原始影像 vs YOLO 标注图对比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③ 影像所见（分段）+ 建议编号列表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④ 检测明细：类别 / 置信度 / bbox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⑤ 完整报告：头 / 所见 / 印象 / 建议 / 声明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⑥ AI 不可用 → Spring 本地规则降级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74320" y="6547104"/>
            <a:ext cx="9601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332720" y="6547104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9 / 19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41248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41248"/>
            <a:ext cx="12191695" cy="45720"/>
          </a:xfrm>
          <a:prstGeom prst="roundRect">
            <a:avLst>
              <a:gd name="adj" fmla="val 8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09728"/>
            <a:ext cx="114300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电子病历与 AI 辅助决策（深度）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结构化录入 → RAG/LLM 决策 → 分节 Dialog</a:t>
            </a:r>
          </a:p>
        </p:txBody>
      </p:sp>
      <p:pic>
        <p:nvPicPr>
          <p:cNvPr id="5" name="Picture 4" descr="decision_fl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005840"/>
            <a:ext cx="7075714" cy="22860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320040" y="3474720"/>
            <a:ext cx="5669280" cy="2788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320040" y="3474720"/>
            <a:ext cx="5669280" cy="411480"/>
          </a:xfrm>
          <a:prstGeom prst="roundRect">
            <a:avLst>
              <a:gd name="adj" fmla="val 8000"/>
            </a:avLst>
          </a:prstGeom>
          <a:solidFill>
            <a:srgbClr val="1A7A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病历字段链路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4069080"/>
            <a:ext cx="1234440" cy="640080"/>
          </a:xfrm>
          <a:prstGeom prst="roundRect">
            <a:avLst>
              <a:gd name="adj" fmla="val 8000"/>
            </a:avLst>
          </a:prstGeom>
          <a:solidFill>
            <a:srgbClr val="1A7A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主诉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828800" y="4069080"/>
            <a:ext cx="1234440" cy="640080"/>
          </a:xfrm>
          <a:prstGeom prst="roundRect">
            <a:avLst>
              <a:gd name="adj" fmla="val 8000"/>
            </a:avLst>
          </a:prstGeom>
          <a:solidFill>
            <a:srgbClr val="1A7A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现病史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154680" y="4069080"/>
            <a:ext cx="1234440" cy="640080"/>
          </a:xfrm>
          <a:prstGeom prst="roundRect">
            <a:avLst>
              <a:gd name="adj" fmla="val 8000"/>
            </a:avLst>
          </a:prstGeom>
          <a:solidFill>
            <a:srgbClr val="1A7A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体格检查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80559" y="4069080"/>
            <a:ext cx="1234440" cy="640080"/>
          </a:xfrm>
          <a:prstGeom prst="roundRect">
            <a:avLst>
              <a:gd name="adj" fmla="val 8000"/>
            </a:avLst>
          </a:prstGeom>
          <a:solidFill>
            <a:srgbClr val="1A7A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诊断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937760"/>
            <a:ext cx="1234440" cy="640080"/>
          </a:xfrm>
          <a:prstGeom prst="roundRect">
            <a:avLst>
              <a:gd name="adj" fmla="val 8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治疗方案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28800" y="4937760"/>
            <a:ext cx="1234440" cy="640080"/>
          </a:xfrm>
          <a:prstGeom prst="roundRect">
            <a:avLst>
              <a:gd name="adj" fmla="val 8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用药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154680" y="4937760"/>
            <a:ext cx="1234440" cy="640080"/>
          </a:xfrm>
          <a:prstGeom prst="roundRect">
            <a:avLst>
              <a:gd name="adj" fmla="val 8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随访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3474720"/>
            <a:ext cx="5623560" cy="2788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6217920" y="3474720"/>
            <a:ext cx="5623560" cy="438912"/>
          </a:xfrm>
          <a:prstGeom prst="roundRect">
            <a:avLst>
              <a:gd name="adj" fmla="val 8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决策输出七块 + 关键词增强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5080" y="4023359"/>
            <a:ext cx="5349240" cy="2167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输出：治疗 / 用药 / 护理 / 随访 / 风险 / 冲突 / RAG 来源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关键词：高血压 · 糖尿病 · 肺炎 · 结节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配置 LLM 后由大模型增强；失败回退模板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保存后可自动弹出；列表可再次查看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74320" y="6547104"/>
            <a:ext cx="9601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332720" y="6547104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10 / 19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41248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41248"/>
            <a:ext cx="12191695" cy="45720"/>
          </a:xfrm>
          <a:prstGeom prst="roundRect">
            <a:avLst>
              <a:gd name="adj" fmla="val 8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09728"/>
            <a:ext cx="114300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智能运营与管理端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AI 助手 · 知识库 · LLM 配置 · YOLO 权重 · 用户权限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4320" y="1005840"/>
            <a:ext cx="283464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74320" y="1005840"/>
            <a:ext cx="2834640" cy="438912"/>
          </a:xfrm>
          <a:prstGeom prst="roundRect">
            <a:avLst>
              <a:gd name="adj" fmla="val 8000"/>
            </a:avLst>
          </a:prstGeom>
          <a:solidFill>
            <a:srgbClr val="1A7A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AI 助手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79" y="1554480"/>
            <a:ext cx="2560320" cy="1572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 b="0">
                <a:solidFill>
                  <a:srgbClr val="1E293B"/>
                </a:solidFill>
                <a:latin typeface="微软雅黑"/>
                <a:ea typeface="微软雅黑"/>
              </a:rPr>
              <a:t>• 多轮对话 · Markdown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 b="0">
                <a:solidFill>
                  <a:srgbClr val="1E293B"/>
                </a:solidFill>
                <a:latin typeface="微软雅黑"/>
                <a:ea typeface="微软雅黑"/>
              </a:rPr>
              <a:t>• marked + DOMPurify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 b="0">
                <a:solidFill>
                  <a:srgbClr val="1E293B"/>
                </a:solidFill>
                <a:latin typeface="微软雅黑"/>
                <a:ea typeface="微软雅黑"/>
              </a:rPr>
              <a:t>• history → chat-history.json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46120" y="1005840"/>
            <a:ext cx="283464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3246120" y="1005840"/>
            <a:ext cx="2834640" cy="438912"/>
          </a:xfrm>
          <a:prstGeom prst="roundRect">
            <a:avLst>
              <a:gd name="adj" fmla="val 8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知识库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83279" y="1554480"/>
            <a:ext cx="2560320" cy="1572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 b="0">
                <a:solidFill>
                  <a:srgbClr val="1E293B"/>
                </a:solidFill>
                <a:latin typeface="微软雅黑"/>
                <a:ea typeface="微软雅黑"/>
              </a:rPr>
              <a:t>• 文档 CRUD · 启停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 b="0">
                <a:solidFill>
                  <a:srgbClr val="1E293B"/>
                </a:solidFill>
                <a:latin typeface="微软雅黑"/>
                <a:ea typeface="微软雅黑"/>
              </a:rPr>
              <a:t>• 配合 RAG 管线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 b="0">
                <a:solidFill>
                  <a:srgbClr val="1E293B"/>
                </a:solidFill>
                <a:latin typeface="微软雅黑"/>
                <a:ea typeface="微软雅黑"/>
              </a:rPr>
              <a:t>• 内置医学 MD 片段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005840"/>
            <a:ext cx="283464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217920" y="1005840"/>
            <a:ext cx="2834640" cy="438912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AI 配置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1554480"/>
            <a:ext cx="2560320" cy="1572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 b="0">
                <a:solidFill>
                  <a:srgbClr val="1E293B"/>
                </a:solidFill>
                <a:latin typeface="微软雅黑"/>
                <a:ea typeface="微软雅黑"/>
              </a:rPr>
              <a:t>• 仅 ADMIN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 b="0">
                <a:solidFill>
                  <a:srgbClr val="1E293B"/>
                </a:solidFill>
                <a:latin typeface="微软雅黑"/>
                <a:ea typeface="微软雅黑"/>
              </a:rPr>
              <a:t>• Base URL / Key / Model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 b="0">
                <a:solidFill>
                  <a:srgbClr val="1E293B"/>
                </a:solidFill>
                <a:latin typeface="微软雅黑"/>
                <a:ea typeface="微软雅黑"/>
              </a:rPr>
              <a:t>• settings.json 持久化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89720" y="1005840"/>
            <a:ext cx="283464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9189720" y="1005840"/>
            <a:ext cx="2834640" cy="438912"/>
          </a:xfrm>
          <a:prstGeom prst="roundRect">
            <a:avLst>
              <a:gd name="adj" fmla="val 8000"/>
            </a:avLst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YOLO 管理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26880" y="1554480"/>
            <a:ext cx="2560320" cy="1572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 b="0">
                <a:solidFill>
                  <a:srgbClr val="1E293B"/>
                </a:solidFill>
                <a:latin typeface="微软雅黑"/>
                <a:ea typeface="微软雅黑"/>
              </a:rPr>
              <a:t>• 仅 ADMIN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 b="0">
                <a:solidFill>
                  <a:srgbClr val="1E293B"/>
                </a:solidFill>
                <a:latin typeface="微软雅黑"/>
                <a:ea typeface="微软雅黑"/>
              </a:rPr>
              <a:t>• 权重列表/激活/上传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 b="0">
                <a:solidFill>
                  <a:srgbClr val="1E293B"/>
                </a:solidFill>
                <a:latin typeface="微软雅黑"/>
                <a:ea typeface="微软雅黑"/>
              </a:rPr>
              <a:t>• real / demo 模式</a:t>
            </a:r>
          </a:p>
        </p:txBody>
      </p:sp>
      <p:pic>
        <p:nvPicPr>
          <p:cNvPr id="17" name="Picture 16" descr="llm_syn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383280"/>
            <a:ext cx="7223760" cy="1685544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7680960" y="3383280"/>
            <a:ext cx="4114800" cy="2880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7680960" y="3383280"/>
            <a:ext cx="4114800" cy="438912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权限双端防护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18120" y="3931920"/>
            <a:ext cx="3840480" cy="2258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前端：路由 meta.roles 隐藏/拦截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后端：@PreAuthorize 接口鉴权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用户 CRUD：角色/科室/启停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禁止停用当前登录账号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doctor 访问 /users → 403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74320" y="6547104"/>
            <a:ext cx="9601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332720" y="6547104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11 / 19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41248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41248"/>
            <a:ext cx="12191695" cy="45720"/>
          </a:xfrm>
          <a:prstGeom prst="roundRect">
            <a:avLst>
              <a:gd name="adj" fmla="val 8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09728"/>
            <a:ext cx="114300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技术栈总览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版本号与文档附录 A 对齐</a:t>
            </a:r>
          </a:p>
        </p:txBody>
      </p:sp>
      <p:pic>
        <p:nvPicPr>
          <p:cNvPr id="5" name="Picture 4" descr="tech_lay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005840"/>
            <a:ext cx="6646984" cy="2468880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65760" y="3657600"/>
          <a:ext cx="11430000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5120640"/>
                <a:gridCol w="4937760"/>
              </a:tblGrid>
              <a:tr h="441960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层级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关键技术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版本/说明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</a:tr>
              <a:tr h="441960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前端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Vue / Vite / Element Plus / Pinia / ECharts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3.5.10 / 5.4.8 / 2.8.4 / 2.2.4 / 5.5.1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41960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业务端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Spring Boot / Java / jjwt / JPA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3.3.4 / 17 / 0.12.6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</a:tr>
              <a:tr h="441960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数据库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H2 默认 · MySQL 可选 profile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mem:smart_hospital / application-mysql.yml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41960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AI 服务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FastAPI / YOLO / LangChain / LLM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≥0.110 / Ultralytics / ≥0.2 / DeepSeek 兼容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</a:tr>
              <a:tr h="441960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工程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前端代理 /api→8080；AI base-url 8001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uploads/ · data/ai/ · data/weights/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4320" y="6547104"/>
            <a:ext cx="9601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32720" y="6547104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12 / 19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41248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41248"/>
            <a:ext cx="12191695" cy="45720"/>
          </a:xfrm>
          <a:prstGeom prst="roundRect">
            <a:avLst>
              <a:gd name="adj" fmla="val 8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09728"/>
            <a:ext cx="114300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系统逻辑架构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浏览器 → 业务端 → 数据库 / AI 微服务</a:t>
            </a:r>
          </a:p>
        </p:txBody>
      </p:sp>
      <p:pic>
        <p:nvPicPr>
          <p:cNvPr id="5" name="Picture 4" descr="architect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005840"/>
            <a:ext cx="9509759" cy="534924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74320" y="6547104"/>
            <a:ext cx="9601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32720" y="6547104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13 / 19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41248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41248"/>
            <a:ext cx="12191695" cy="45720"/>
          </a:xfrm>
          <a:prstGeom prst="roundRect">
            <a:avLst>
              <a:gd name="adj" fmla="val 8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09728"/>
            <a:ext cx="114300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工程目录与模块结构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frontend · smart-hospital · ai-service</a:t>
            </a:r>
          </a:p>
        </p:txBody>
      </p:sp>
      <p:pic>
        <p:nvPicPr>
          <p:cNvPr id="5" name="Picture 4" descr="module_t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05840"/>
            <a:ext cx="7589520" cy="442722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955279" y="1005840"/>
            <a:ext cx="3840480" cy="5303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955279" y="1005840"/>
            <a:ext cx="3840480" cy="438912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关键落盘与配置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2440" y="1554480"/>
            <a:ext cx="3566160" cy="4681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./uploads/images 影像文件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./uploads 头像等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./data/ai/settings.json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./data/ai/chat-history.json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ai-service/data/weights/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ai-service/app/knowledge/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jwt.* 过期与前缀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cors → localhost:5173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ai.service.base-url:8001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multipart 最大约 500MB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H2 控制台 /h2-console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74320" y="6547104"/>
            <a:ext cx="9601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32720" y="6547104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14 / 19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41248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41248"/>
            <a:ext cx="12191695" cy="45720"/>
          </a:xfrm>
          <a:prstGeom prst="roundRect">
            <a:avLst>
              <a:gd name="adj" fmla="val 8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09728"/>
            <a:ext cx="114300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核心流程：AI 影像诊断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异步状态机 + FastAPI 检测报告 + 前端轮询</a:t>
            </a:r>
          </a:p>
        </p:txBody>
      </p:sp>
      <p:pic>
        <p:nvPicPr>
          <p:cNvPr id="5" name="Picture 4" descr="imaging_fl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005840"/>
            <a:ext cx="9509759" cy="534924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74320" y="6547104"/>
            <a:ext cx="9601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32720" y="6547104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15 / 19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41248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41248"/>
            <a:ext cx="12191695" cy="45720"/>
          </a:xfrm>
          <a:prstGeom prst="roundRect">
            <a:avLst>
              <a:gd name="adj" fmla="val 8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09728"/>
            <a:ext cx="114300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数据模型 · 接口 · 安全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实体关系、统一响应、REST 与鉴权要点</a:t>
            </a:r>
          </a:p>
        </p:txBody>
      </p:sp>
      <p:pic>
        <p:nvPicPr>
          <p:cNvPr id="5" name="Picture 4" descr="er_diagr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05840"/>
            <a:ext cx="5760720" cy="336042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126480" y="1005840"/>
            <a:ext cx="5669280" cy="1234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126480" y="1005840"/>
            <a:ext cx="5669280" cy="438912"/>
          </a:xfrm>
          <a:prstGeom prst="roundRect">
            <a:avLst>
              <a:gd name="adj" fmla="val 8000"/>
            </a:avLst>
          </a:prstGeom>
          <a:solidFill>
            <a:srgbClr val="1A7A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统一响应 Result&lt;T&gt;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63640" y="1554480"/>
            <a:ext cx="5394960" cy="612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 b="0">
                <a:solidFill>
                  <a:srgbClr val="1E293B"/>
                </a:solidFill>
                <a:latin typeface="微软雅黑"/>
                <a:ea typeface="微软雅黑"/>
              </a:rPr>
              <a:t>{ "code": 0, "message": "OK", "data": {} }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 b="0">
                <a:solidFill>
                  <a:srgbClr val="1E293B"/>
                </a:solidFill>
                <a:latin typeface="微软雅黑"/>
                <a:ea typeface="微软雅黑"/>
              </a:rPr>
              <a:t>code != 0 → Axios 拦截器 ElMessage 提示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126480" y="2377440"/>
          <a:ext cx="566928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/>
                <a:gridCol w="1828800"/>
                <a:gridCol w="1371600"/>
              </a:tblGrid>
              <a:tr h="326571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方法/路径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说明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权限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</a:tr>
              <a:tr h="326571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POST /api/auth/login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登录签发 JWT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公开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26571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GET /api/stats/overview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仪表盘统计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登录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</a:tr>
              <a:tr h="326571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POST .../analyze/{id}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触发诊断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登录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26571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GET .../ai-suggestions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辅助决策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登录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</a:tr>
              <a:tr h="326571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* /api/users/**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用户管理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ADMIN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26574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AI /imaging/analyze 等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检测/决策/RAG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经业务端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228600" y="4800600"/>
            <a:ext cx="1156716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228600" y="4800600"/>
            <a:ext cx="11567160" cy="438912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安全要点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5349240"/>
            <a:ext cx="1129284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JWT 无状态 · BCrypt 密码 · CORS 白名单 · 角色 ADMIN / DOCTOR / RADIOLOGIST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前端路由守卫 + 后端 @PreAuthorize · 修改密码后需重新登录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74320" y="6547104"/>
            <a:ext cx="9601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332720" y="6547104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16 / 19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41248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41248"/>
            <a:ext cx="12191695" cy="45720"/>
          </a:xfrm>
          <a:prstGeom prst="roundRect">
            <a:avLst>
              <a:gd name="adj" fmla="val 8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09728"/>
            <a:ext cx="114300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部署运行与演示账号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启动顺序 · 健康检查 · 内置账号 · 演示剧本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74320" y="1005840"/>
          <a:ext cx="3566160" cy="196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/>
                <a:gridCol w="2468880"/>
              </a:tblGrid>
              <a:tr h="393192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组件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要求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JDK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17+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Node.js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18+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Python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3.10+（推荐 3.11/3.12）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可选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MySQL 8.x；GPU 非必须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023360" y="1005840"/>
          <a:ext cx="4114800" cy="196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"/>
                <a:gridCol w="2834640"/>
              </a:tblGrid>
              <a:tr h="327660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服务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地址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</a:tr>
              <a:tr h="327660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前端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http://localhost:5173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27660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业务 API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http://localhost:8080/api/...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</a:tr>
              <a:tr h="327660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H2 控制台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http://localhost:8080/h2-console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27660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AI 健康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http://127.0.0.1:8001/health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</a:tr>
              <a:tr h="327660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AI 文档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http://127.0.0.1:8001/docs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8321040" y="1005840"/>
            <a:ext cx="3520440" cy="1965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321040" y="1005840"/>
            <a:ext cx="3520440" cy="438912"/>
          </a:xfrm>
          <a:prstGeom prst="roundRect">
            <a:avLst>
              <a:gd name="adj" fmla="val 8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启动顺序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58200" y="1554480"/>
            <a:ext cx="3246120" cy="1344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 b="0">
                <a:solidFill>
                  <a:srgbClr val="1E293B"/>
                </a:solidFill>
                <a:latin typeface="微软雅黑"/>
                <a:ea typeface="微软雅黑"/>
              </a:rPr>
              <a:t>1) ai-service :8001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 b="0">
                <a:solidFill>
                  <a:srgbClr val="1E293B"/>
                </a:solidFill>
                <a:latin typeface="微软雅黑"/>
                <a:ea typeface="微软雅黑"/>
              </a:rPr>
              <a:t>2) smart-hospital :8080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 b="0">
                <a:solidFill>
                  <a:srgbClr val="1E293B"/>
                </a:solidFill>
                <a:latin typeface="微软雅黑"/>
                <a:ea typeface="微软雅黑"/>
              </a:rPr>
              <a:t>3) frontend :5173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 b="0">
                <a:solidFill>
                  <a:srgbClr val="1E293B"/>
                </a:solidFill>
                <a:latin typeface="微软雅黑"/>
                <a:ea typeface="微软雅黑"/>
              </a:rPr>
              <a:t>推荐：先 AI → 业务 → 前端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74320" y="3154680"/>
          <a:ext cx="11612880" cy="141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2286000"/>
                <a:gridCol w="2560320"/>
                <a:gridCol w="4754880"/>
              </a:tblGrid>
              <a:tr h="354330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用户名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密码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角色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说明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</a:tr>
              <a:tr h="354330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admin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admin123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ADMIN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用户 / AI 配置 / YOLO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54330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doctor1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pass123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DOCTOR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临床主演示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</a:tr>
              <a:tr h="354330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radio1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radio123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RADIOLOGIST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影像演示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1" name="Picture 10" descr="demo_time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754880"/>
            <a:ext cx="8327571" cy="155448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74320" y="6547104"/>
            <a:ext cx="9601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32720" y="6547104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17 / 19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41248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41248"/>
            <a:ext cx="12191695" cy="45720"/>
          </a:xfrm>
          <a:prstGeom prst="roundRect">
            <a:avLst>
              <a:gd name="adj" fmla="val 8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09728"/>
            <a:ext cx="114300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设计取舍 · 边界 · 展望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答辩可讲清「为什么这样设计」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4320" y="1005840"/>
            <a:ext cx="3794760" cy="397763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74320" y="1005840"/>
            <a:ext cx="3794760" cy="438912"/>
          </a:xfrm>
          <a:prstGeom prst="roundRect">
            <a:avLst>
              <a:gd name="adj" fmla="val 8000"/>
            </a:avLst>
          </a:prstGeom>
          <a:solidFill>
            <a:srgbClr val="1A7A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关键设计取舍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79" y="1554480"/>
            <a:ext cx="3520440" cy="3355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默认 H2 → 降低实训门槛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AI 独立进程 → 隔离 Python 依赖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JWT 无状态 → 适配前后端分离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LLM 可关 → 无 Key 仍可演示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报告强制分段 → 避免墙文本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Dialog append-to-body → 防裁切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06240" y="1005840"/>
            <a:ext cx="3794760" cy="397763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206240" y="1005840"/>
            <a:ext cx="3794760" cy="438912"/>
          </a:xfrm>
          <a:prstGeom prst="roundRect">
            <a:avLst>
              <a:gd name="adj" fmla="val 8000"/>
            </a:avLst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已知边界（非缺陷）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43400" y="1554480"/>
            <a:ext cx="3520440" cy="3355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非完整 HIS/PACS/RIS 产品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无医保 / 收费 / CA / 电子签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YOLO 为演示级权重与类别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H2 重启丢失业务表数据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外网 LLM 受网络/额度影响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DICOM 完整工作流非重点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1005840"/>
            <a:ext cx="3794760" cy="397763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138160" y="1005840"/>
            <a:ext cx="3794760" cy="438912"/>
          </a:xfrm>
          <a:prstGeom prst="roundRect">
            <a:avLst>
              <a:gd name="adj" fmla="val 8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后续可扩展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75320" y="1554480"/>
            <a:ext cx="3520440" cy="3355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DICOM 解析与序列阅片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报告 PDF 与医师签收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更细科室权限与审计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向量库增强 RAG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Docker Compose 一键拉起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接口自动化测试与 CI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274320" y="5120640"/>
          <a:ext cx="1161288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4754880"/>
                <a:gridCol w="5029200"/>
              </a:tblGrid>
              <a:tr h="297180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维度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早期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当前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</a:tr>
              <a:tr h="297180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前端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Thymeleaf + Bootstrap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Vue3 + Element Plus + ECharts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97180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安全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HttpSession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Spring Security + JWT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</a:tr>
              <a:tr h="297180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AI 影像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规则/随机模拟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YOLO 实检 + LLM/模板报告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Rounded Rectangle 14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74320" y="6547104"/>
            <a:ext cx="9601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332720" y="6547104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18 / 19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osing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1005840"/>
            <a:ext cx="10332720" cy="5029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</a:rPr>
              <a:t>总结与致谢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1554480"/>
            <a:ext cx="9966960" cy="41148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2BBBAD"/>
                </a:solidFill>
                <a:latin typeface="微软雅黑"/>
                <a:ea typeface="微软雅黑"/>
              </a:rPr>
              <a:t>智慧医院 = 业务闭环 + 真 AI 链路 + 可降级演示 + 可讲清的工程与安全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51560" y="2194560"/>
            <a:ext cx="2423160" cy="1325880"/>
          </a:xfrm>
          <a:prstGeom prst="roundRect">
            <a:avLst>
              <a:gd name="adj" fmla="val 8000"/>
            </a:avLst>
          </a:prstGeom>
          <a:solidFill>
            <a:srgbClr val="124A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FFFFFF"/>
                </a:solidFill>
                <a:latin typeface="微软雅黑"/>
                <a:ea typeface="微软雅黑"/>
              </a:rPr>
              <a:t>业务闭环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FFFFFF"/>
                </a:solidFill>
                <a:latin typeface="微软雅黑"/>
                <a:ea typeface="微软雅黑"/>
              </a:rPr>
              <a:t>患者—影像—病历—预约统一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657600" y="2194560"/>
            <a:ext cx="2423160" cy="1325880"/>
          </a:xfrm>
          <a:prstGeom prst="roundRect">
            <a:avLst>
              <a:gd name="adj" fmla="val 8000"/>
            </a:avLst>
          </a:prstGeom>
          <a:solidFill>
            <a:srgbClr val="124A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FFFFFF"/>
                </a:solidFill>
                <a:latin typeface="微软雅黑"/>
                <a:ea typeface="微软雅黑"/>
              </a:rPr>
              <a:t>真 AI 链路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FFFFFF"/>
                </a:solidFill>
                <a:latin typeface="微软雅黑"/>
                <a:ea typeface="微软雅黑"/>
              </a:rPr>
              <a:t>YOLO 检测 + RAG/LLM 决策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3640" y="2194560"/>
            <a:ext cx="2423160" cy="1325880"/>
          </a:xfrm>
          <a:prstGeom prst="roundRect">
            <a:avLst>
              <a:gd name="adj" fmla="val 8000"/>
            </a:avLst>
          </a:prstGeom>
          <a:solidFill>
            <a:srgbClr val="124A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FFFFFF"/>
                </a:solidFill>
                <a:latin typeface="微软雅黑"/>
                <a:ea typeface="微软雅黑"/>
              </a:rPr>
              <a:t>可降级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FFFFFF"/>
                </a:solidFill>
                <a:latin typeface="微软雅黑"/>
                <a:ea typeface="微软雅黑"/>
              </a:rPr>
              <a:t>无 Key / AI 宕机仍可答辩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869680" y="2194560"/>
            <a:ext cx="2423160" cy="1325880"/>
          </a:xfrm>
          <a:prstGeom prst="roundRect">
            <a:avLst>
              <a:gd name="adj" fmla="val 8000"/>
            </a:avLst>
          </a:prstGeom>
          <a:solidFill>
            <a:srgbClr val="124A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FFFFFF"/>
                </a:solidFill>
                <a:latin typeface="微软雅黑"/>
                <a:ea typeface="微软雅黑"/>
              </a:rPr>
              <a:t>工程可讲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FFFFFF"/>
                </a:solidFill>
                <a:latin typeface="微软雅黑"/>
                <a:ea typeface="微软雅黑"/>
              </a:rPr>
              <a:t>三端分离 · JWT · 异步状态机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794760"/>
            <a:ext cx="10332720" cy="5029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5D8E8"/>
                </a:solidFill>
                <a:latin typeface="微软雅黑"/>
                <a:ea typeface="微软雅黑"/>
              </a:rPr>
              <a:t>验证要点：三端可登录 · 角色 403 正确 · 影像 COMPLETED 报告分段 · 病历建议多类 · 预约可流转 · 改密需重登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480560"/>
            <a:ext cx="10332720" cy="5029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>
                <a:solidFill>
                  <a:srgbClr val="FFFFFF"/>
                </a:solidFill>
                <a:latin typeface="微软雅黑"/>
                <a:ea typeface="微软雅黑"/>
              </a:rPr>
              <a:t>谢谢聆听  ·  欢迎提问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5212080"/>
            <a:ext cx="9966960" cy="82296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声明：输出内容仅供教学实训与辅助决策演示，不能替代执业医师正式诊断与医疗文书。
文档依据：项目详细文档.md v1.0  ·  2026-07-27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