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cove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14400" y="1280160"/>
            <a:ext cx="10332720" cy="4114800"/>
          </a:xfrm>
          <a:prstGeom prst="roundRect">
            <a:avLst>
              <a:gd name="adj" fmla="val 8000"/>
            </a:avLst>
          </a:prstGeom>
          <a:solidFill>
            <a:srgbClr val="0C1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88720" y="1463040"/>
            <a:ext cx="9784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06B6D4"/>
                </a:solidFill>
                <a:latin typeface="微软雅黑" panose="020B0503020204020204" charset="-122"/>
                <a:ea typeface="微软雅黑" panose="020B0503020204020204" charset="-122"/>
              </a:rPr>
              <a:t>PROJECT DEFENSE  ·  SMART HOSPITAL</a:t>
            </a:r>
            <a:endParaRPr sz="1300" b="0">
              <a:solidFill>
                <a:srgbClr val="06B6D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8720" y="1965960"/>
            <a:ext cx="978408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3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AI 影像诊断与</a:t>
            </a:r>
            <a:endParaRPr sz="3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3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电子病历辅助决策系统</a:t>
            </a:r>
            <a:endParaRPr sz="3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7280" y="3789045"/>
            <a:ext cx="9784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500" b="0">
                <a:solidFill>
                  <a:srgbClr val="B8D4F0"/>
                </a:solidFill>
                <a:latin typeface="微软雅黑" panose="020B0503020204020204" charset="-122"/>
                <a:ea typeface="微软雅黑" panose="020B0503020204020204" charset="-122"/>
              </a:rPr>
              <a:t>实训教学演示级 Web 应用  ·  业务系统 + AI 微服务</a:t>
            </a:r>
            <a:endParaRPr sz="1500" b="0">
              <a:solidFill>
                <a:srgbClr val="B8D4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97280" y="5760720"/>
            <a:ext cx="9966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E2ECF4"/>
                </a:solidFill>
                <a:latin typeface="微软雅黑" panose="020B0503020204020204" charset="-122"/>
                <a:ea typeface="微软雅黑" panose="020B0503020204020204" charset="-122"/>
              </a:rPr>
              <a:t>声明：输出仅供教学实训与辅助决策演示，不能替代执业医师正式诊断与医疗文书。</a:t>
            </a:r>
            <a:endParaRPr sz="1100" b="0">
              <a:solidFill>
                <a:srgbClr val="E2EC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目录 · 答辩叙事五篇章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sz="1100" b="0">
                <a:solidFill>
                  <a:srgbClr val="B8D4F0"/>
                </a:solidFill>
                <a:latin typeface="微软雅黑" panose="020B0503020204020204" charset="-122"/>
                <a:ea typeface="微软雅黑" panose="020B0503020204020204" charset="-122"/>
              </a:rPr>
              <a:t>主题 → 需求 → 技术栈 → 功能 → 分工</a:t>
            </a:r>
            <a:endParaRPr sz="1100" b="0">
              <a:solidFill>
                <a:srgbClr val="B8D4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1480" y="1097280"/>
            <a:ext cx="370332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11480" y="1097280"/>
            <a:ext cx="3703320" cy="640080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  项目主题</a:t>
            </a:r>
            <a:endParaRPr sz="1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360" y="1920240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2563EB"/>
                </a:solidFill>
                <a:latin typeface="微软雅黑" panose="020B0503020204020204" charset="-122"/>
                <a:ea typeface="微软雅黑" panose="020B0503020204020204" charset="-122"/>
              </a:rPr>
              <a:t>P3 – P4</a:t>
            </a:r>
            <a:endParaRPr sz="1400" b="1">
              <a:solidFill>
                <a:srgbClr val="2563E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360" y="2331720"/>
            <a:ext cx="3291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定位 · 双链路 · 目标 · 场景</a:t>
            </a:r>
            <a:endParaRPr sz="13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297680" y="1097280"/>
            <a:ext cx="370332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B71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297680" y="1097280"/>
            <a:ext cx="3703320" cy="640080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  项目需求</a:t>
            </a:r>
            <a:endParaRPr sz="1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80560" y="1920240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B7185"/>
                </a:solidFill>
                <a:latin typeface="微软雅黑" panose="020B0503020204020204" charset="-122"/>
                <a:ea typeface="微软雅黑" panose="020B0503020204020204" charset="-122"/>
              </a:rPr>
              <a:t>P5 – P7</a:t>
            </a:r>
            <a:endParaRPr sz="1400" b="1">
              <a:solidFill>
                <a:srgbClr val="FB718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80560" y="2331720"/>
            <a:ext cx="3291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痛点 · 角色 · 优先级 · 非功能</a:t>
            </a:r>
            <a:endParaRPr sz="13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183879" y="1097280"/>
            <a:ext cx="370332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183879" y="1097280"/>
            <a:ext cx="3703320" cy="640080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  技术栈</a:t>
            </a:r>
            <a:endParaRPr sz="1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66759" y="1920240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A855F7"/>
                </a:solidFill>
                <a:latin typeface="微软雅黑" panose="020B0503020204020204" charset="-122"/>
                <a:ea typeface="微软雅黑" panose="020B0503020204020204" charset="-122"/>
              </a:rPr>
              <a:t>P8 – P10</a:t>
            </a:r>
            <a:endParaRPr sz="1400" b="1">
              <a:solidFill>
                <a:srgbClr val="A855F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66759" y="2331720"/>
            <a:ext cx="3291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三层技术 · 架构 · 工程结构</a:t>
            </a:r>
            <a:endParaRPr sz="13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11480" y="3566160"/>
            <a:ext cx="370332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11480" y="3566160"/>
            <a:ext cx="3703320" cy="640080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  实现功能</a:t>
            </a:r>
            <a:endParaRPr sz="1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4360" y="4389120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4B8A6"/>
                </a:solidFill>
                <a:latin typeface="微软雅黑" panose="020B0503020204020204" charset="-122"/>
                <a:ea typeface="微软雅黑" panose="020B0503020204020204" charset="-122"/>
              </a:rPr>
              <a:t>P11 – P14</a:t>
            </a:r>
            <a:endParaRPr sz="1400" b="1">
              <a:solidFill>
                <a:srgbClr val="14B8A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4360" y="4800600"/>
            <a:ext cx="3291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全景 · 影像 · 决策 · 管理安全</a:t>
            </a:r>
            <a:endParaRPr sz="13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297680" y="3566160"/>
            <a:ext cx="370332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973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4297680" y="3566160"/>
            <a:ext cx="3703320" cy="640080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05  六人分工</a:t>
            </a:r>
            <a:endParaRPr sz="1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80560" y="4389120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97316"/>
                </a:solidFill>
                <a:latin typeface="微软雅黑" panose="020B0503020204020204" charset="-122"/>
                <a:ea typeface="微软雅黑" panose="020B0503020204020204" charset="-122"/>
              </a:rPr>
              <a:t>P15 – P16</a:t>
            </a:r>
            <a:endParaRPr sz="1400" b="1">
              <a:solidFill>
                <a:srgbClr val="F9731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80560" y="4800600"/>
            <a:ext cx="3291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协作总览 · 职责 · 交付物</a:t>
            </a:r>
            <a:endParaRPr sz="13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8183879" y="3566160"/>
            <a:ext cx="370332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C48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8183879" y="3566160"/>
            <a:ext cx="3703320" cy="640080"/>
          </a:xfrm>
          <a:prstGeom prst="roundRect">
            <a:avLst>
              <a:gd name="adj" fmla="val 8000"/>
            </a:avLst>
          </a:prstGeom>
          <a:solidFill>
            <a:srgbClr val="EC48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06  演示总结</a:t>
            </a:r>
            <a:endParaRPr sz="1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66759" y="4389120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EC4899"/>
                </a:solidFill>
                <a:latin typeface="微软雅黑" panose="020B0503020204020204" charset="-122"/>
                <a:ea typeface="微软雅黑" panose="020B0503020204020204" charset="-122"/>
              </a:rPr>
              <a:t>P17 – P18</a:t>
            </a:r>
            <a:endParaRPr sz="1400" b="1">
              <a:solidFill>
                <a:srgbClr val="EC489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66759" y="4800600"/>
            <a:ext cx="3291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演示路径 · 验证 · 致谢</a:t>
            </a:r>
            <a:endParaRPr sz="13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 panose="020B0503020204020204" charset="-122"/>
                <a:ea typeface="微软雅黑" panose="020B0503020204020204" charset="-122"/>
              </a:rPr>
              <a:t>智慧医院 AI 影像诊断与电子病历辅助决策系统  ·  项目答辩  ·  仅供教学演示</a:t>
            </a:r>
            <a:endParaRPr sz="1000" b="0">
              <a:solidFill>
                <a:srgbClr val="C5D8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 / 18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一、项目主题 · 定位与双链路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sz="1100" b="0">
                <a:solidFill>
                  <a:srgbClr val="B8D4F0"/>
                </a:solidFill>
                <a:latin typeface="微软雅黑" panose="020B0503020204020204" charset="-122"/>
                <a:ea typeface="微软雅黑" panose="020B0503020204020204" charset="-122"/>
              </a:rPr>
              <a:t>智慧医院 = 影像 AI 读片 + 病历 AI 决策</a:t>
            </a:r>
            <a:endParaRPr sz="1100" b="0">
              <a:solidFill>
                <a:srgbClr val="B8D4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Picture 5" descr="dual_chain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1005840"/>
            <a:ext cx="11364685" cy="530352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 panose="020B0503020204020204" charset="-122"/>
                <a:ea typeface="微软雅黑" panose="020B0503020204020204" charset="-122"/>
              </a:rPr>
              <a:t>智慧医院 AI 影像诊断与电子病历辅助决策系统  ·  项目答辩  ·  仅供教学演示</a:t>
            </a:r>
            <a:endParaRPr sz="1000" b="0">
              <a:solidFill>
                <a:srgbClr val="C5D8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 / 18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一、项目主题 · 建设目标与应用场景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sz="1100" b="0">
                <a:solidFill>
                  <a:srgbClr val="B8D4F0"/>
                </a:solidFill>
                <a:latin typeface="微软雅黑" panose="020B0503020204020204" charset="-122"/>
                <a:ea typeface="微软雅黑" panose="020B0503020204020204" charset="-122"/>
              </a:rPr>
              <a:t>五维目标 + 四类演示场景</a:t>
            </a:r>
            <a:endParaRPr sz="1100" b="0">
              <a:solidFill>
                <a:srgbClr val="B8D4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Picture 5" descr="goal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1005840"/>
            <a:ext cx="10715625" cy="2286000"/>
          </a:xfrm>
          <a:prstGeom prst="rect">
            <a:avLst/>
          </a:prstGeom>
        </p:spPr>
      </p:pic>
      <p:pic>
        <p:nvPicPr>
          <p:cNvPr id="7" name="Picture 6" descr="scen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383280"/>
            <a:ext cx="11369842" cy="288036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 panose="020B0503020204020204" charset="-122"/>
                <a:ea typeface="微软雅黑" panose="020B0503020204020204" charset="-122"/>
              </a:rPr>
              <a:t>智慧医院 AI 影像诊断与电子病历辅助决策系统  ·  项目答辩  ·  仅供教学演示</a:t>
            </a:r>
            <a:endParaRPr sz="1000" b="0">
              <a:solidFill>
                <a:srgbClr val="C5D8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 / 18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二、项目需求 · 背景痛点与改造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sz="1100" b="0">
                <a:solidFill>
                  <a:srgbClr val="B8D4F0"/>
                </a:solidFill>
                <a:latin typeface="微软雅黑" panose="020B0503020204020204" charset="-122"/>
                <a:ea typeface="微软雅黑" panose="020B0503020204020204" charset="-122"/>
              </a:rPr>
              <a:t>解决传统教学 HIS 的五类不足</a:t>
            </a:r>
            <a:endParaRPr sz="1100" b="0">
              <a:solidFill>
                <a:srgbClr val="B8D4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Picture 5" descr="pain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1005840"/>
            <a:ext cx="7315200" cy="2717074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80960" y="1005840"/>
          <a:ext cx="416052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1371600"/>
                <a:gridCol w="1691640"/>
              </a:tblGrid>
              <a:tr h="609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问题</a:t>
                      </a:r>
                      <a:endParaRPr sz="11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B71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传统表现</a:t>
                      </a:r>
                      <a:endParaRPr sz="11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B71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本项目对策</a:t>
                      </a:r>
                      <a:endParaRPr sz="11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B7185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业务割裂</a:t>
                      </a:r>
                      <a:endParaRPr sz="10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缺统一视图</a:t>
                      </a:r>
                      <a:endParaRPr sz="10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患者 360° 档案</a:t>
                      </a:r>
                      <a:endParaRPr sz="10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AI 假数据</a:t>
                      </a:r>
                      <a:endParaRPr sz="10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随机/关键字</a:t>
                      </a:r>
                      <a:endParaRPr sz="10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YOLO + LLM/RAG</a:t>
                      </a:r>
                      <a:endParaRPr sz="10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技术陈旧</a:t>
                      </a:r>
                      <a:endParaRPr sz="10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Thymeleaf 耦合</a:t>
                      </a:r>
                      <a:endParaRPr sz="10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Vue3 前后端分离</a:t>
                      </a:r>
                      <a:endParaRPr sz="10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权限薄弱</a:t>
                      </a:r>
                      <a:endParaRPr sz="10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仅 Session</a:t>
                      </a:r>
                      <a:endParaRPr sz="10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JWT + 角色双端</a:t>
                      </a:r>
                      <a:endParaRPr sz="10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不可降级</a:t>
                      </a:r>
                      <a:endParaRPr sz="10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依赖失败中断</a:t>
                      </a:r>
                      <a:endParaRPr sz="10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规则/模板兜底</a:t>
                      </a:r>
                      <a:endParaRPr sz="10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274320" y="4846320"/>
            <a:ext cx="1161288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改造结论（文档 2.1）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在原始 Spring Boot + Thymeleaf 原型上完成改造 → 当前「前后端分离 + AI 微服务」版本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约束：实训/答辩级，非生产 HIS/PACS；影像以 JPG/PNG 为主；YOLO 为演示级需医师复核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 panose="020B0503020204020204" charset="-122"/>
                <a:ea typeface="微软雅黑" panose="020B0503020204020204" charset="-122"/>
              </a:rPr>
              <a:t>智慧医院 AI 影像诊断与电子病历辅助决策系统  ·  项目答辩  ·  仅供教学演示</a:t>
            </a:r>
            <a:endParaRPr sz="1000" b="0">
              <a:solidFill>
                <a:srgbClr val="C5D8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5 / 18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二、项目需求 · 角色诉求与功能优先级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sz="1100" b="0">
                <a:solidFill>
                  <a:srgbClr val="B8D4F0"/>
                </a:solidFill>
                <a:latin typeface="微软雅黑" panose="020B0503020204020204" charset="-122"/>
                <a:ea typeface="微软雅黑" panose="020B0503020204020204" charset="-122"/>
              </a:rPr>
              <a:t>三角色 + P0/P1/P2 需求看板</a:t>
            </a:r>
            <a:endParaRPr sz="1100" b="0">
              <a:solidFill>
                <a:srgbClr val="B8D4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74320" y="1005840"/>
          <a:ext cx="1161287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103120"/>
                <a:gridCol w="7498079"/>
              </a:tblGrid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角色</a:t>
                      </a:r>
                      <a:endParaRPr sz="13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枚举</a:t>
                      </a:r>
                      <a:endParaRPr sz="13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核心诉求</a:t>
                      </a:r>
                      <a:endParaRPr sz="13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2563E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系统管理员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ADMIN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用户 · AI 配置 · YOLO 权重 · 运维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临床医生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DOCTOR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患者病历 · 决策 · 预约 · 看报告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影像医师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RADIOLOGIST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影像登记上传 · AI 诊断 · 审阅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访客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—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仅登录页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 descr="priority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2971800"/>
            <a:ext cx="6418384" cy="333756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 panose="020B0503020204020204" charset="-122"/>
                <a:ea typeface="微软雅黑" panose="020B0503020204020204" charset="-122"/>
              </a:rPr>
              <a:t>智慧医院 AI 影像诊断与电子病历辅助决策系统  ·  项目答辩  ·  仅供教学演示</a:t>
            </a:r>
            <a:endParaRPr sz="1000" b="0">
              <a:solidFill>
                <a:srgbClr val="C5D8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6 / 18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二、项目需求 · 非功能需求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sz="1100" b="0">
                <a:solidFill>
                  <a:srgbClr val="B8D4F0"/>
                </a:solidFill>
                <a:latin typeface="微软雅黑" panose="020B0503020204020204" charset="-122"/>
                <a:ea typeface="微软雅黑" panose="020B0503020204020204" charset="-122"/>
              </a:rPr>
              <a:t>性能 · 可用性 · 安全 · 可维护 · 可扩展 · 兼容</a:t>
            </a:r>
            <a:endParaRPr sz="1100" b="0">
              <a:solidFill>
                <a:srgbClr val="B8D4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Picture 5" descr="nf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1051560"/>
            <a:ext cx="11612880" cy="2167737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74320" y="3383280"/>
          <a:ext cx="11612880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3200400"/>
                <a:gridCol w="6949440"/>
              </a:tblGrid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类别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A85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要求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A85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项目落地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A85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性能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诊断不阻塞 HTTP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@Async 线程池 + 前端有限轮询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可用性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无 MySQL 可演示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默认 H2 + DataInitializer 种子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安全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鉴权/加密/CORS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Security + JWT + BCrypt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可维护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统一响应异常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Result&lt;T&gt; + GlobalExceptionHandler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可扩展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AI 与业务解耦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FastAPI 独立 · ai.service.base-url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兼容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大模型可切换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OpenAI 兼容（DeepSeek/Qwen）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 panose="020B0503020204020204" charset="-122"/>
                <a:ea typeface="微软雅黑" panose="020B0503020204020204" charset="-122"/>
              </a:rPr>
              <a:t>智慧医院 AI 影像诊断与电子病历辅助决策系统  ·  项目答辩  ·  仅供教学演示</a:t>
            </a:r>
            <a:endParaRPr sz="1000" b="0">
              <a:solidFill>
                <a:srgbClr val="C5D8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7 / 18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三、技术栈 · 总体一览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sz="1100" b="0">
                <a:solidFill>
                  <a:srgbClr val="B8D4F0"/>
                </a:solidFill>
                <a:latin typeface="微软雅黑" panose="020B0503020204020204" charset="-122"/>
                <a:ea typeface="微软雅黑" panose="020B0503020204020204" charset="-122"/>
              </a:rPr>
              <a:t>版本号严格对齐文档附录 A</a:t>
            </a:r>
            <a:endParaRPr sz="1100" b="0">
              <a:solidFill>
                <a:srgbClr val="B8D4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Picture 5" descr="tech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1005840"/>
            <a:ext cx="7742903" cy="32004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74320" y="4343400"/>
          <a:ext cx="1161288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5486400"/>
                <a:gridCol w="4754880"/>
              </a:tblGrid>
              <a:tr h="3840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层级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A85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关键组件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A85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版本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A855F7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前端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Vue / Vite / Element Plus / Pinia / ECharts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3.5.10 / 5.4.8 / 2.8.4 / 2.2.4 / 5.5.1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业务端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Spring Boot / Java / jjwt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3.3.4 / 17 / 0.12.6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数据库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H2 默认 · MySQL 可选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mem:smart_hospital / profile=mysql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AI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FastAPI / YOLO / LangChain / LLM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≥0.110 / Ultralytics / ≥0.2 / DeepSeek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 panose="020B0503020204020204" charset="-122"/>
                <a:ea typeface="微软雅黑" panose="020B0503020204020204" charset="-122"/>
              </a:rPr>
              <a:t>智慧医院 AI 影像诊断与电子病历辅助决策系统  ·  项目答辩  ·  仅供教学演示</a:t>
            </a:r>
            <a:endParaRPr sz="1000" b="0">
              <a:solidFill>
                <a:srgbClr val="C5D8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8 / 18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三、技术栈 · 系统逻辑架构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sz="1100" b="0">
                <a:solidFill>
                  <a:srgbClr val="B8D4F0"/>
                </a:solidFill>
                <a:latin typeface="微软雅黑" panose="020B0503020204020204" charset="-122"/>
                <a:ea typeface="微软雅黑" panose="020B0503020204020204" charset="-122"/>
              </a:rPr>
              <a:t>Vue :5173 → Spring :8080 → H2/MySQL &amp; FastAPI :8001</a:t>
            </a:r>
            <a:endParaRPr sz="1100" b="0">
              <a:solidFill>
                <a:srgbClr val="B8D4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Picture 5" descr="architectur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960120"/>
            <a:ext cx="9591040" cy="53949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 panose="020B0503020204020204" charset="-122"/>
                <a:ea typeface="微软雅黑" panose="020B0503020204020204" charset="-122"/>
              </a:rPr>
              <a:t>智慧医院 AI 影像诊断与电子病历辅助决策系统  ·  项目答辩  ·  仅供教学演示</a:t>
            </a:r>
            <a:endParaRPr sz="1000" b="0">
              <a:solidFill>
                <a:srgbClr val="C5D8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9 / 18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三、技术栈 · 工程结构与数据落盘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sz="1100" b="0">
                <a:solidFill>
                  <a:srgbClr val="B8D4F0"/>
                </a:solidFill>
                <a:latin typeface="微软雅黑" panose="020B0503020204020204" charset="-122"/>
                <a:ea typeface="微软雅黑" panose="020B0503020204020204" charset="-122"/>
              </a:rPr>
              <a:t>frontend · smart-hospital · ai-service</a:t>
            </a:r>
            <a:endParaRPr sz="1100" b="0">
              <a:solidFill>
                <a:srgbClr val="B8D4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Picture 5" descr="module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1005840"/>
            <a:ext cx="7772400" cy="344206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183879" y="1005840"/>
            <a:ext cx="3657600" cy="5212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183879" y="1005840"/>
            <a:ext cx="3657600" cy="420624"/>
          </a:xfrm>
          <a:prstGeom prst="roundRect">
            <a:avLst>
              <a:gd name="adj" fmla="val 8000"/>
            </a:avLst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关键配置与落盘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21040" y="1508760"/>
            <a:ext cx="33832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前端代理 /api → :8080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jwt.* 密钥/过期/前缀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cors → localhost:5173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ai.service.base-url:8001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./uploads/images 影像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./data/ai/settings.json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chat-history.json 对话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ai-service/data/weights/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app/knowledge/ MD 知识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multipart 最大约 500MB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H2 控制台 /h2-console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启动序：AI→业务→前端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 panose="020B0503020204020204" charset="-122"/>
                <a:ea typeface="微软雅黑" panose="020B0503020204020204" charset="-122"/>
              </a:rPr>
              <a:t>智慧医院 AI 影像诊断与电子病历辅助决策系统  ·  项目答辩  ·  仅供教学演示</a:t>
            </a:r>
            <a:endParaRPr sz="1000" b="0">
              <a:solidFill>
                <a:srgbClr val="C5D8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10 / 18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四、实现功能 · 功能全景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sz="1100" b="0">
                <a:solidFill>
                  <a:srgbClr val="B8D4F0"/>
                </a:solidFill>
                <a:latin typeface="微软雅黑" panose="020B0503020204020204" charset="-122"/>
                <a:ea typeface="微软雅黑" panose="020B0503020204020204" charset="-122"/>
              </a:rPr>
              <a:t>身份权限 · 主数据 · 诊疗业务 · 智能能力</a:t>
            </a:r>
            <a:endParaRPr sz="1100" b="0">
              <a:solidFill>
                <a:srgbClr val="B8D4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Picture 5" descr="feature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960120"/>
            <a:ext cx="8229600" cy="438912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595360" y="1005840"/>
            <a:ext cx="3246120" cy="5303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595360" y="1005840"/>
            <a:ext cx="3246120" cy="420624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前端路由一览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32520" y="1508760"/>
            <a:ext cx="297180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/login 登录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/dashboard 仪表盘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/patients 患者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/imaging 影像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/emrs 电子病历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/appointments 预约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/ai-assistant 助手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/ai-knowledge 知识库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/ai-settings ADMIN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/ai-yolo ADMIN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/users ADMIN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 panose="020B0503020204020204" charset="-122"/>
                <a:ea typeface="微软雅黑" panose="020B0503020204020204" charset="-122"/>
              </a:rPr>
              <a:t>智慧医院 AI 影像诊断与电子病历辅助决策系统  ·  项目答辩  ·  仅供教学演示</a:t>
            </a:r>
            <a:endParaRPr sz="1000" b="0">
              <a:solidFill>
                <a:srgbClr val="C5D8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11 / 18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四、实现功能 · 影像 AI 诊断（深度）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sz="1100" b="0">
                <a:solidFill>
                  <a:srgbClr val="B8D4F0"/>
                </a:solidFill>
                <a:latin typeface="微软雅黑" panose="020B0503020204020204" charset="-122"/>
                <a:ea typeface="微软雅黑" panose="020B0503020204020204" charset="-122"/>
              </a:rPr>
              <a:t>状态机 · YOLO · 分段报告 · 可降级</a:t>
            </a:r>
            <a:endParaRPr sz="1100" b="0">
              <a:solidFill>
                <a:srgbClr val="B8D4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28600" y="1005840"/>
            <a:ext cx="365760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28600" y="1005840"/>
            <a:ext cx="3657600" cy="420624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检查登记能力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" y="1508760"/>
            <a:ext cx="33832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X_RAY / CT / MRI / ULTRASOUND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患者、部位、上传/路径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关键字/状态/类型筛选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状态 KPI 卡片快速过滤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Picture 8" descr="stat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3360" y="1005840"/>
            <a:ext cx="7818120" cy="1563624"/>
          </a:xfrm>
          <a:prstGeom prst="rect">
            <a:avLst/>
          </a:prstGeom>
        </p:spPr>
      </p:pic>
      <p:pic>
        <p:nvPicPr>
          <p:cNvPr id="10" name="Picture 9" descr="yol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200400"/>
            <a:ext cx="4937760" cy="2765145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5349240" y="3200400"/>
            <a:ext cx="649224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349240" y="3200400"/>
            <a:ext cx="6492240" cy="420624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结果展示清单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3703320"/>
            <a:ext cx="6217920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① 诊断印象 + 置信度仪表盘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② 原图 vs YOLO 标注图对比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③ 影像所见分段 + 建议列表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④ 检测明细：类别/置信度/bbox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⑤ 完整报告：头/所见/印象/建议/声明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⑥ AI 不可用 → Spring 本地规则降级</a:t>
            </a:r>
            <a:endParaRPr sz="12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 panose="020B0503020204020204" charset="-122"/>
                <a:ea typeface="微软雅黑" panose="020B0503020204020204" charset="-122"/>
              </a:rPr>
              <a:t>智慧医院 AI 影像诊断与电子病历辅助决策系统  ·  项目答辩  ·  仅供教学演示</a:t>
            </a:r>
            <a:endParaRPr sz="1000" b="0">
              <a:solidFill>
                <a:srgbClr val="C5D8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12 / 18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四、实现功能 · 病历决策与业务模块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sz="1100" b="0">
                <a:solidFill>
                  <a:srgbClr val="B8D4F0"/>
                </a:solidFill>
                <a:latin typeface="微软雅黑" panose="020B0503020204020204" charset="-122"/>
                <a:ea typeface="微软雅黑" panose="020B0503020204020204" charset="-122"/>
              </a:rPr>
              <a:t>辅助决策七块输出 + 仪表盘/患者/预约</a:t>
            </a:r>
            <a:endParaRPr sz="1100" b="0">
              <a:solidFill>
                <a:srgbClr val="B8D4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Picture 5" descr="decision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1005840"/>
            <a:ext cx="7406640" cy="24688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28600" y="3657600"/>
            <a:ext cx="2834640" cy="2606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228600" y="3657600"/>
            <a:ext cx="2834640" cy="420624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仪表盘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760" y="4160520"/>
            <a:ext cx="2560320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KPI 多维统计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近7日趋势 ECharts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类型/状态分布饼图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快捷入口与待办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200400" y="3657600"/>
            <a:ext cx="2834640" cy="2606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0" y="3657600"/>
            <a:ext cx="2834640" cy="420624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患者 360°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37560" y="4160520"/>
            <a:ext cx="2560320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CRUD + 搜索分页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证件/联系/既往史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关联影像/病历/预约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抽屉档案计数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172200" y="3657600"/>
            <a:ext cx="2834640" cy="2606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172200" y="3657600"/>
            <a:ext cx="2834640" cy="420624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预约挂号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09360" y="4160520"/>
            <a:ext cx="2560320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新建编辑删除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预约→确认→完成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取消/未到诊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按日筛选统计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9144000" y="3657600"/>
            <a:ext cx="2834640" cy="2606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144000" y="3657600"/>
            <a:ext cx="2834640" cy="420624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关键词增强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281160" y="4160520"/>
            <a:ext cx="2560320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高血压/糖尿病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肺炎/结节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模板+RAG 更明显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LLM 可进一步增强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 panose="020B0503020204020204" charset="-122"/>
                <a:ea typeface="微软雅黑" panose="020B0503020204020204" charset="-122"/>
              </a:rPr>
              <a:t>智慧医院 AI 影像诊断与电子病历辅助决策系统  ·  项目答辩  ·  仅供教学演示</a:t>
            </a:r>
            <a:endParaRPr sz="1000" b="0">
              <a:solidFill>
                <a:srgbClr val="C5D8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13 / 18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四、实现功能 · 管理端、安全与接口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sz="1100" b="0">
                <a:solidFill>
                  <a:srgbClr val="B8D4F0"/>
                </a:solidFill>
                <a:latin typeface="微软雅黑" panose="020B0503020204020204" charset="-122"/>
                <a:ea typeface="微软雅黑" panose="020B0503020204020204" charset="-122"/>
              </a:rPr>
              <a:t>AI 配置 · 权限双端 · 统一响应 · 实体关系</a:t>
            </a:r>
            <a:endParaRPr sz="1100" b="0">
              <a:solidFill>
                <a:srgbClr val="B8D4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28600" y="1005840"/>
            <a:ext cx="283464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28600" y="1005840"/>
            <a:ext cx="2834640" cy="420624"/>
          </a:xfrm>
          <a:prstGeom prst="roundRect">
            <a:avLst>
              <a:gd name="adj" fmla="val 8000"/>
            </a:avLst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AI 助手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" y="1508760"/>
            <a:ext cx="256032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Markdown 渲染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DOMPurify 消毒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历史文件持久化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200400" y="1005840"/>
            <a:ext cx="283464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200400" y="1005840"/>
            <a:ext cx="2834640" cy="420624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知识库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37560" y="1508760"/>
            <a:ext cx="256032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文档 CRUD 启停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RAG 管线配合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内置医学片段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172200" y="1005840"/>
            <a:ext cx="283464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172200" y="1005840"/>
            <a:ext cx="2834640" cy="420624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AI 配置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09360" y="1508760"/>
            <a:ext cx="256032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仅 ADMIN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URL/Key/Model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同步 FastAPI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144000" y="1005840"/>
            <a:ext cx="283464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9144000" y="1005840"/>
            <a:ext cx="2834640" cy="420624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YOLO 管理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81160" y="1508760"/>
            <a:ext cx="256032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权重上传激活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real/demo 模式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 panose="020B0503020204020204" charset="-122"/>
                <a:ea typeface="微软雅黑" panose="020B0503020204020204" charset="-122"/>
              </a:rPr>
              <a:t>• 推理统计</a:t>
            </a:r>
            <a:endParaRPr sz="1100" b="0">
              <a:solidFill>
                <a:srgbClr val="0F17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" name="Picture 17" descr="e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3108960"/>
            <a:ext cx="5915025" cy="3154680"/>
          </a:xfrm>
          <a:prstGeom prst="rect">
            <a:avLst/>
          </a:prstGeom>
        </p:spPr>
      </p:pic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6355080" y="3108960"/>
          <a:ext cx="5486400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1828800"/>
              </a:tblGrid>
              <a:tr h="450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接口/能力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636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权限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6366F1"/>
                    </a:solidFill>
                  </a:tcPr>
                </a:tc>
              </a:tr>
              <a:tr h="450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POST /api/auth/login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公开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0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患者/影像/病历/预约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已登录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450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AI 诊断 analyze/result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已登录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0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病历 ai-suggestions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已登录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450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用户管理 /users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ADMIN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06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AI 配置 / YOLO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ADMIN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20" name="Rounded Rectangle 19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 panose="020B0503020204020204" charset="-122"/>
                <a:ea typeface="微软雅黑" panose="020B0503020204020204" charset="-122"/>
              </a:rPr>
              <a:t>智慧医院 AI 影像诊断与电子病历辅助决策系统  ·  项目答辩  ·  仅供教学演示</a:t>
            </a:r>
            <a:endParaRPr sz="1000" b="0">
              <a:solidFill>
                <a:srgbClr val="C5D8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14 / 18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五、六人分工 · 协作总览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sz="1100" b="0">
                <a:solidFill>
                  <a:srgbClr val="B8D4F0"/>
                </a:solidFill>
                <a:latin typeface="微软雅黑" panose="020B0503020204020204" charset="-122"/>
                <a:ea typeface="微软雅黑" panose="020B0503020204020204" charset="-122"/>
              </a:rPr>
              <a:t>按三端工程与业务模块划分（姓名可替换）</a:t>
            </a:r>
            <a:endParaRPr sz="1100" b="0">
              <a:solidFill>
                <a:srgbClr val="B8D4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Picture 5" descr="team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960120"/>
            <a:ext cx="10935729" cy="53949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 panose="020B0503020204020204" charset="-122"/>
                <a:ea typeface="微软雅黑" panose="020B0503020204020204" charset="-122"/>
              </a:rPr>
              <a:t>智慧医院 AI 影像诊断与电子病历辅助决策系统  ·  项目答辩  ·  仅供教学演示</a:t>
            </a:r>
            <a:endParaRPr sz="1000" b="0">
              <a:solidFill>
                <a:srgbClr val="C5D8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15 / 18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五、六人分工 · 职责与交付物明细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sz="1100" b="0">
                <a:solidFill>
                  <a:srgbClr val="B8D4F0"/>
                </a:solidFill>
                <a:latin typeface="微软雅黑" panose="020B0503020204020204" charset="-122"/>
                <a:ea typeface="微软雅黑" panose="020B0503020204020204" charset="-122"/>
              </a:rPr>
              <a:t>文档无具名分工 → 按模块可落地的 6 人方案</a:t>
            </a:r>
            <a:endParaRPr sz="1100" b="0">
              <a:solidFill>
                <a:srgbClr val="B8D4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74320" y="987552"/>
          <a:ext cx="11612880" cy="269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720"/>
                <a:gridCol w="2011680"/>
                <a:gridCol w="4572000"/>
                <a:gridCol w="3840480"/>
              </a:tblGrid>
              <a:tr h="38535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成员</a:t>
                      </a:r>
                      <a:endParaRPr sz="13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角色定位</a:t>
                      </a:r>
                      <a:endParaRPr sz="13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主要职责</a:t>
                      </a:r>
                      <a:endParaRPr sz="13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关键交付物</a:t>
                      </a:r>
                      <a:endParaRPr sz="13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97316"/>
                    </a:solidFill>
                  </a:tcPr>
                </a:tc>
              </a:tr>
              <a:tr h="38535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成员A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前端基础/权限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布局、登录、路由守卫、Pinia、个人中心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BasicLayout · Login · router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535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成员B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前端业务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仪表盘、患者360°、预约挂号、图表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Dashboard · Patients · Appointments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8535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成员C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前端智能交互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影像报告弹窗、病历决策Dialog、AI助手/知识库页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Imaging · EMR · AI views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535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成员D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后端主数据/安全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JWT安全、用户、患者、预约、统一响应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Security · User/Patient API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8535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成员E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后端AI桥接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异步诊断、AiClient、决策对接、降级逻辑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AIDiagnosis · Decision 服务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535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成员F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AI微服务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YOLO检测、报告/决策、RAG、权重与LLM配置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ai-service 全模块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 descr="team_lan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3794760"/>
            <a:ext cx="11379200" cy="256032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 panose="020B0503020204020204" charset="-122"/>
                <a:ea typeface="微软雅黑" panose="020B0503020204020204" charset="-122"/>
              </a:rPr>
              <a:t>智慧医院 AI 影像诊断与电子病历辅助决策系统  ·  项目答辩  ·  仅供教学演示</a:t>
            </a:r>
            <a:endParaRPr sz="1000" b="0">
              <a:solidFill>
                <a:srgbClr val="C5D8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16 / 18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演示路径 · 账号 · 验证清单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sz="1100" b="0">
                <a:solidFill>
                  <a:srgbClr val="B8D4F0"/>
                </a:solidFill>
                <a:latin typeface="微软雅黑" panose="020B0503020204020204" charset="-122"/>
                <a:ea typeface="微软雅黑" panose="020B0503020204020204" charset="-122"/>
              </a:rPr>
              <a:t>答辩现场可按 7 步剧本走通</a:t>
            </a:r>
            <a:endParaRPr sz="1100" b="0">
              <a:solidFill>
                <a:srgbClr val="B8D4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74320" y="1005840"/>
          <a:ext cx="1161288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286000"/>
                <a:gridCol w="2560320"/>
                <a:gridCol w="4754880"/>
              </a:tblGrid>
              <a:tr h="3886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用户名</a:t>
                      </a:r>
                      <a:endParaRPr sz="13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14B8A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密码</a:t>
                      </a:r>
                      <a:endParaRPr sz="13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14B8A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角色</a:t>
                      </a:r>
                      <a:endParaRPr sz="13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14B8A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用途</a:t>
                      </a:r>
                      <a:endParaRPr sz="13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14B8A6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admin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admin123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ADMIN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用户 / AI 配置 / YOLO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doctor1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pass123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DOCTOR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临床主演示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radio1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radio123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RADIOLOGIST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影像演示</a:t>
                      </a:r>
                      <a:endParaRPr sz="12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 descr="dem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2743200"/>
            <a:ext cx="8458200" cy="1691640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74320" y="4572000"/>
          <a:ext cx="1161288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2400"/>
                <a:gridCol w="3840480"/>
              </a:tblGrid>
              <a:tr h="24819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验证项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期望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2563EB"/>
                    </a:solidFill>
                  </a:tcPr>
                </a:tc>
              </a:tr>
              <a:tr h="24819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三端启动 5173 可登录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通过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4819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admin 可见用户管理；doctor 访问 /users → 403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通过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24819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影像 AI 至 COMPLETED，报告分段清晰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通过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4819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病历 AI 建议含多类内容 + RAG 来源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通过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24819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预约状态可流转；改密后需重登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通过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4819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关闭 AI 后诊断仍返回降级结果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通过</a:t>
                      </a:r>
                      <a:endParaRPr sz="1100" b="0">
                        <a:solidFill>
                          <a:srgbClr val="0F17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 panose="020B0503020204020204" charset="-122"/>
                <a:ea typeface="微软雅黑" panose="020B0503020204020204" charset="-122"/>
              </a:rPr>
              <a:t>智慧医院 AI 影像诊断与电子病历辅助决策系统  ·  项目答辩  ·  仅供教学演示</a:t>
            </a:r>
            <a:endParaRPr sz="1000" b="0">
              <a:solidFill>
                <a:srgbClr val="C5D8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17 / 18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closing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91440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总结与致谢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7280" y="1508760"/>
            <a:ext cx="9966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0">
                <a:solidFill>
                  <a:srgbClr val="06B6D4"/>
                </a:solidFill>
                <a:latin typeface="微软雅黑" panose="020B0503020204020204" charset="-122"/>
                <a:ea typeface="微软雅黑" panose="020B0503020204020204" charset="-122"/>
              </a:rPr>
              <a:t>主题清晰 · 需求可验 · 技术可讲 · 功能可演示 · 分工可落地</a:t>
            </a:r>
            <a:endParaRPr sz="1400" b="0">
              <a:solidFill>
                <a:srgbClr val="06B6D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384048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2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谢谢聆听  ·  欢迎提问</a:t>
            </a:r>
            <a:endParaRPr sz="2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4329</Words>
  <Application>WPS 演示</Application>
  <PresentationFormat>On-screen Show (4:3)</PresentationFormat>
  <Paragraphs>546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Arial</vt:lpstr>
      <vt:lpstr>宋体</vt:lpstr>
      <vt:lpstr>Wingdings</vt:lpstr>
      <vt:lpstr>Arial</vt:lpstr>
      <vt:lpstr>微软雅黑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正在加载中</cp:lastModifiedBy>
  <cp:revision>2</cp:revision>
  <dcterms:created xsi:type="dcterms:W3CDTF">2013-01-27T09:14:00Z</dcterms:created>
  <dcterms:modified xsi:type="dcterms:W3CDTF">2026-07-27T09:35:15Z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154B6A2B15AB49C1BF83AFA535B7E8F5_12</vt:lpwstr>
  </property>
  <property fmtid="{D5CDD505-2E9C-101B-9397-08002B2CF9AE}" pid="3" name="KSOProductBuildVer">
    <vt:lpwstr>2052-12.1.0.26895</vt:lpwstr>
  </property>
</Properties>
</file>