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8686800" y="-457200"/>
            <a:ext cx="4572000" cy="3657600"/>
          </a:xfrm>
          <a:prstGeom prst="roundRect">
            <a:avLst>
              <a:gd name="adj" fmla="val 20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875520" y="3840480"/>
            <a:ext cx="2743200" cy="3657600"/>
          </a:xfrm>
          <a:prstGeom prst="rect">
            <a:avLst/>
          </a:prstGeom>
          <a:solidFill>
            <a:srgbClr val="128A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1887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高校实训 · 需求答辩</a:t>
            </a:r>
            <a:endParaRPr sz="16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1737360"/>
            <a:ext cx="91440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AI 影像诊断与
电子病历辅助决策系统</a:t>
            </a:r>
            <a:endParaRPr sz="3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0080" y="329184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B8D4E8"/>
                </a:solidFill>
                <a:latin typeface="微软雅黑" panose="020B0503020204020204" charset="-122"/>
                <a:ea typeface="微软雅黑" panose="020B0503020204020204" charset="-122"/>
              </a:rPr>
              <a:t>Smart Hospital  |  业务闭环 × 可演示 AI × 前后端分离</a:t>
            </a:r>
            <a:endParaRPr sz="1400" b="0">
              <a:solidFill>
                <a:srgbClr val="B8D4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" y="4114800"/>
            <a:ext cx="8229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小组组员：成员 A  ·  成员 B  ·  成员 C  ·  成员 D  ·  成员 E  ·  成员 F</a:t>
            </a:r>
            <a:endParaRPr sz="13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" y="4754880"/>
            <a:ext cx="7315200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B8D4E8"/>
                </a:solidFill>
                <a:latin typeface="微软雅黑" panose="020B0503020204020204" charset="-122"/>
                <a:ea typeface="微软雅黑" panose="020B0503020204020204" charset="-122"/>
              </a:rPr>
              <a:t>2026-07</a:t>
            </a:r>
            <a:endParaRPr sz="1200" b="0">
              <a:solidFill>
                <a:srgbClr val="B8D4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本系统输出仅供教学实训与辅助决策演示，不能替代执业医师正式诊断</a:t>
            </a:r>
            <a:endParaRPr sz="11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汇报目录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需求答辩六大板块 · 约 15 分钟讲述节奏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57200" y="128016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1600200"/>
            <a:ext cx="640080" cy="64008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63040" y="16459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背景与目标</a:t>
            </a:r>
            <a:endParaRPr sz="16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" y="237744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痛点、主题定位、建设目标与应用场景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97680" y="128016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26280" y="1600200"/>
            <a:ext cx="640080" cy="64008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03520" y="16459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角色与需求</a:t>
            </a:r>
            <a:endParaRPr sz="16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0" y="237744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三角色诉求、P0/P1/P2 优先级与验收要点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138160" y="128016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366760" y="1600200"/>
            <a:ext cx="640080" cy="640080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44000" y="164592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功能需求深挖</a:t>
            </a:r>
            <a:endParaRPr sz="16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12480" y="237744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影像 AI、病历决策、配套业务与功能全景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57200" y="36576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3977640"/>
            <a:ext cx="640080" cy="640080"/>
          </a:xfrm>
          <a:prstGeom prst="ellipse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63040" y="4023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非功能与边界</a:t>
            </a:r>
            <a:endParaRPr sz="16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1520" y="475488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性能/安全/可用性、约束假设与已知边界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297680" y="36576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526280" y="3977640"/>
            <a:ext cx="640080" cy="640080"/>
          </a:xfrm>
          <a:prstGeom prst="ellipse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3520" y="4023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方案如何落地</a:t>
            </a:r>
            <a:endParaRPr sz="16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72000" y="475488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逻辑架构与技术选型如何服务需求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138160" y="365760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366760" y="3977640"/>
            <a:ext cx="640080" cy="640080"/>
          </a:xfrm>
          <a:prstGeom prst="ellipse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44000" y="4023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组织与验收</a:t>
            </a:r>
            <a:endParaRPr sz="16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12480" y="4754880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六人分工、演示剧本、总结与展望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  项目背景与痛点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传统教学型医院管理系统难以支撑「真实 AI + 完整业务」答辩演示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1097280"/>
            <a:ext cx="112471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问题本质：业务割裂、AI 不可信、架构耦合、权限薄弱、依赖脆弱 —— 导致实训演示断链、需求无法验收。</a:t>
            </a:r>
            <a:endParaRPr sz="13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11480" y="1554480"/>
          <a:ext cx="1133856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5029200"/>
                <a:gridCol w="4297680"/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痛点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典型表现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对需求/答辩的影响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业务割裂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患者、影像、病历、预约缺少统一档案视图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无法讲清「以患者为中心」闭环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仅假数据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随机文案/关键字匹配，无真实检测框与模型链路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能力不可演示、不可复核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技术栈陈旧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Thymeleaf 服务端渲染，前后端耦合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扩展难、角色权限与 SPA 体验弱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权限薄弱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仅 Session 登录判断，缺角色级接口保护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管理员/医生/影像师诉求无法区分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不可降级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外部 AI/LLM 失败则整条链路中断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答辩现场风险高，验收不稳定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  主题定位与建设目标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双核心链路 + 五项建设目标，定义「做什么」与「做到什么程度」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1480" y="1143000"/>
            <a:ext cx="557784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11480" y="1143000"/>
            <a:ext cx="5577840" cy="365760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18872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链路一 · 医学影像 AI</a:t>
            </a:r>
            <a:endParaRPr sz="1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360" y="1645920"/>
            <a:ext cx="5212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影像检查 → YOLO 辅助读片 → 结构化诊断报告
（检测框 · 置信度 · 所见/印象/建议分段）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217920" y="1143000"/>
            <a:ext cx="557784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143000"/>
            <a:ext cx="5577840" cy="36576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118872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链路二 · 电子病历辅助决策</a:t>
            </a:r>
            <a:endParaRPr sz="1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0800" y="1645920"/>
            <a:ext cx="52120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病历录入 → AI 决策（治疗/用药/护理/随访）
→ 知识库引用（RAG）与冲突/风险提示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411480" y="2926080"/>
          <a:ext cx="1133856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5029200"/>
                <a:gridCol w="4297680"/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建设目标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需求含义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可验收表现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业务闭环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登录、患者、影像、病历、预约、用户管理全覆盖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各模块可走通主路径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可演示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YOLO 真实检测 + LLM/模板报告与决策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有框、有置信度、有分段报告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前后端分离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Vue SPA + Spring REST + FastAPI AI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职责清晰，便于分模块讲解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可离线实训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默认 H2；AI 不可用时可降级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无 MySQL/无 Key 仍可演示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安全可讲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JWT + 三角色 + BCrypt + 双重路由守卫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越权访问 403，密码加密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  应用场景与项目声明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四类角色场景覆盖日常诊疗演示路径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1480" y="1143000"/>
            <a:ext cx="557784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11480" y="1143000"/>
            <a:ext cx="137160" cy="1828800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3716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影像科</a:t>
            </a:r>
            <a:endParaRPr sz="18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86200" y="1399032"/>
            <a:ext cx="182880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RADIOLOGIST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" y="1920240"/>
            <a:ext cx="50292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上传胸片等影像 → 一键 AI 诊断 → 查看 YOLO 标注框、置信度与分段报告</a:t>
            </a:r>
            <a:endParaRPr sz="13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263640" y="1143000"/>
            <a:ext cx="557784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1143000"/>
            <a:ext cx="137160" cy="182880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13716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临床医生</a:t>
            </a:r>
            <a:endParaRPr sz="18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738360" y="1399032"/>
            <a:ext cx="1828800" cy="32004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DOCTOR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83680" y="1920240"/>
            <a:ext cx="50292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书写病历（高血压/肺炎等关键词）→ 获取治疗、护理、随访建议与知识库来源</a:t>
            </a:r>
            <a:endParaRPr sz="13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11480" y="3154680"/>
            <a:ext cx="557784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11480" y="3154680"/>
            <a:ext cx="137160" cy="18288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1520" y="338328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系统管理员</a:t>
            </a:r>
            <a:endParaRPr sz="18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886200" y="3410712"/>
            <a:ext cx="1828800" cy="320040"/>
          </a:xfrm>
          <a:prstGeom prst="roundRect">
            <a:avLst>
              <a:gd name="adj" fmla="val 8000"/>
            </a:avLst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ADMIN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1520" y="3931920"/>
            <a:ext cx="50292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配置 LLM、管理知识库、切换/上传 YOLO 权重、管理系统用户</a:t>
            </a:r>
            <a:endParaRPr sz="13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263640" y="3154680"/>
            <a:ext cx="557784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63640" y="3154680"/>
            <a:ext cx="137160" cy="1828800"/>
          </a:xfrm>
          <a:prstGeom prst="rect">
            <a:avLst/>
          </a:prstGeom>
          <a:solidFill>
            <a:srgbClr val="128A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0" y="338328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挂号窗口</a:t>
            </a:r>
            <a:endParaRPr sz="18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9738360" y="3410712"/>
            <a:ext cx="1828800" cy="320040"/>
          </a:xfrm>
          <a:prstGeom prst="roundRect">
            <a:avLst>
              <a:gd name="adj" fmla="val 8000"/>
            </a:avLst>
          </a:prstGeom>
          <a:solidFill>
            <a:srgbClr val="128A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业务协同</a:t>
            </a:r>
            <a:endParaRPr sz="1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83680" y="3931920"/>
            <a:ext cx="50292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预约登记与状态流转：预约 → 确认 → 完成 / 取消 / 未到诊</a:t>
            </a:r>
            <a:endParaRPr sz="13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11480" y="5212080"/>
            <a:ext cx="11338560" cy="1005840"/>
          </a:xfrm>
          <a:prstGeom prst="roundRect">
            <a:avLst>
              <a:gd name="adj" fmla="val 8000"/>
            </a:avLst>
          </a:prstGeom>
          <a:solidFill>
            <a:srgbClr val="FDF2E9"/>
          </a:solidFill>
          <a:ln w="12700">
            <a:solidFill>
              <a:srgbClr val="E67E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53949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8E440A"/>
                </a:solidFill>
                <a:latin typeface="微软雅黑" panose="020B0503020204020204" charset="-122"/>
                <a:ea typeface="微软雅黑" panose="020B0503020204020204" charset="-122"/>
              </a:rPr>
              <a:t>【项目声明】系统输出仅供教学实训与辅助决策演示，不能替代执业医师的正式诊断与医疗文书。
涉及真实患者数据与临床部署时，需另行满足医疗信息化、隐私与合规要求。</a:t>
            </a:r>
            <a:endParaRPr sz="1300" b="0">
              <a:solidFill>
                <a:srgbClr val="8E440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5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  用户角色与诉求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角色驱动需求：权限边界清晰，才谈得上功能优先级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11480" y="1188720"/>
          <a:ext cx="1133856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011680"/>
                <a:gridCol w="4389120"/>
                <a:gridCol w="3108960"/>
              </a:tblGrid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角色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代码枚举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核心诉求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关键能力边界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系统管理员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ADMIN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用户管理、LLM 配置、YOLO 权重、全局运维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可见 AI 配置/权重/用户管理菜单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临床医生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DOCTOR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患者与病历、辅助决策、预约、查看影像报告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主业务读写；无系统级配置权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影像医师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RADIOLOGIST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影像登记、上传、触发 AI、审阅标注与报告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聚焦影像链路与诊断结果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访客/未登录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—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仅可访问登录页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业务路由强制跳转登录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4709160"/>
            <a:ext cx="11247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需求推导：前后端双重守卫（路由 meta.roles + 后端 @PreAuthorize）是 F-06 的验收基础。</a:t>
            </a:r>
            <a:endParaRPr sz="13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548640" y="5148072"/>
            <a:ext cx="146304" cy="146304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507492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管理员配置 AI，保证「可演示」不依赖开发者本机临时改配置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48640" y="5513832"/>
            <a:ext cx="146304" cy="146304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544068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医生与影像师分权，贴合医院真实岗位，避免「全能账号」掩盖权限需求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48640" y="5879592"/>
            <a:ext cx="146304" cy="146304"/>
          </a:xfrm>
          <a:prstGeom prst="ellipse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58064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未登录零业务数据暴露，是安全类非功能需求的最小闭环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6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  功能需求优先级总览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P0 必须可验收 · P1 重要增强 · P2 体验与健壮性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65760" y="1143000"/>
            <a:ext cx="3703320" cy="5029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1143000"/>
            <a:ext cx="3703320" cy="502920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234440"/>
            <a:ext cx="3383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P0 必须具备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" y="182880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F-01 登录/登出/改密（JWT+BCrypt）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" y="246888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F-02 患者 CRUD + 搜索分页 + 360°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8640" y="310896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F-03 影像 CRUD + 文件上传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" y="3749039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F-04 AI 影像诊断（状态机+结果）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" y="438912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F-05 病历 CRUD + AI 辅助决策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8640" y="502920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F-06 角色权限（前后端双重）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251960" y="1143000"/>
            <a:ext cx="3703320" cy="5029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51960" y="1143000"/>
            <a:ext cx="3703320" cy="50292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89120" y="1234440"/>
            <a:ext cx="3383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P1 重要增强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34840" y="182880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F-07 预约挂号全流程与统计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34840" y="246888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F-08 仪表盘 KPI 与趋势图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34840" y="310896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F-09 AI 多轮对话助手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34840" y="3749039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F-10 知识库管理（RAG 引用）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34840" y="438912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F-11 AI/LLM 配置（管理员）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34840" y="502920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F-12 YOLO 权重管理（管理员）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138160" y="1143000"/>
            <a:ext cx="3703320" cy="5029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38160" y="1143000"/>
            <a:ext cx="3703320" cy="50292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5320" y="1234440"/>
            <a:ext cx="3383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P2 体验健壮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21040" y="182880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F-13 AI 不可用时业务降级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21040" y="246888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F-14 弹窗/抽屉不被布局裁切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21040" y="310896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F-15 报告分段可读展示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21040" y="3749039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F-16 路由过渡与看板体验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21040" y="5029200"/>
            <a:ext cx="33375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→ 保障答辩现场「不断链」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7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  功能全景图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四大能力域覆盖「身份 → 主数据 → 诊疗 → 智能」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65760" y="1188720"/>
            <a:ext cx="2788920" cy="4846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1188720"/>
            <a:ext cx="2788920" cy="6400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1325880"/>
            <a:ext cx="2788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身份与权限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8640" y="21031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登录 / JWT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8640" y="30175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E8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修改密码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8640" y="39319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角色菜单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8640" y="48463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E8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头像上传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291840" y="1188720"/>
            <a:ext cx="2788920" cy="4846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291840" y="1188720"/>
            <a:ext cx="2788920" cy="640080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91840" y="1325880"/>
            <a:ext cx="2788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业务主数据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74720" y="21031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患者管理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74720" y="30175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E8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用户管理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474720" y="39319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知识库文档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474720" y="48463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E8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217920" y="1188720"/>
            <a:ext cx="2788920" cy="4846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17920" y="1188720"/>
            <a:ext cx="2788920" cy="640080"/>
          </a:xfrm>
          <a:prstGeom prst="rect">
            <a:avLst/>
          </a:prstGeom>
          <a:solidFill>
            <a:srgbClr val="128A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17920" y="1325880"/>
            <a:ext cx="2788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诊疗业务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400800" y="21031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影像检查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400800" y="30175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E8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电子病历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400800" y="39319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预约挂号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400800" y="48463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E8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仪表盘统计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9144000" y="1188720"/>
            <a:ext cx="2788920" cy="4846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144000" y="1188720"/>
            <a:ext cx="2788920" cy="64008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1325880"/>
            <a:ext cx="2788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智能能力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9326880" y="21031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YOLO 影像检测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9326880" y="30175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E8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AI 诊断报告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9326880" y="39319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EMR 决策 + RAG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9326880" y="4846320"/>
            <a:ext cx="2423160" cy="685800"/>
          </a:xfrm>
          <a:prstGeom prst="roundRect">
            <a:avLst>
              <a:gd name="adj" fmla="val 8000"/>
            </a:avLst>
          </a:prstGeom>
          <a:solidFill>
            <a:srgbClr val="E8EE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对话 / LLM / 权重</a:t>
            </a:r>
            <a:endParaRPr sz="13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8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  核心需求① AI 影像诊断（F-03 / F-04）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异步状态机 + 真实检测结果 + 分段报告 + 可降级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0040" y="1234440"/>
            <a:ext cx="1783080" cy="8686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新建影像
上传图片</a:t>
            </a:r>
            <a:endParaRPr sz="1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11680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8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0" y="1234440"/>
            <a:ext cx="1783080" cy="868680"/>
          </a:xfrm>
          <a:prstGeom prst="roundRect">
            <a:avLst>
              <a:gd name="adj" fmla="val 8000"/>
            </a:avLst>
          </a:prstGeom>
          <a:solidFill>
            <a:srgbClr val="5A6A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PENDING</a:t>
            </a:r>
            <a:endParaRPr sz="1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77640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8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51959" y="1234440"/>
            <a:ext cx="1783080" cy="86868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触发 AI
ANALYZING</a:t>
            </a:r>
            <a:endParaRPr sz="1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43599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8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217919" y="1234440"/>
            <a:ext cx="1783080" cy="868680"/>
          </a:xfrm>
          <a:prstGeom prst="roundRect">
            <a:avLst>
              <a:gd name="adj" fmla="val 8000"/>
            </a:avLst>
          </a:prstGeom>
          <a:solidFill>
            <a:srgbClr val="128A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YOLO 检测
+ 报告生成</a:t>
            </a:r>
            <a:endParaRPr sz="1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09559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8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183879" y="1234440"/>
            <a:ext cx="1783080" cy="868680"/>
          </a:xfrm>
          <a:prstGeom prst="roundRect">
            <a:avLst>
              <a:gd name="adj" fmla="val 8000"/>
            </a:avLst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COMPLETED
/ ERROR</a:t>
            </a:r>
            <a:endParaRPr sz="1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75519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8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149840" y="1234440"/>
            <a:ext cx="1783080" cy="8686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前端轮询
打开报告</a:t>
            </a:r>
            <a:endParaRPr sz="1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1480" y="228600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状态机：PENDING → ANALYZING → COMPLETED / ERROR（@Async 避免阻塞 HTTP）</a:t>
            </a:r>
            <a:endParaRPr sz="12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411480" y="2697480"/>
          <a:ext cx="1133856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572000"/>
                <a:gridCol w="4754880"/>
              </a:tblGrid>
              <a:tr h="56388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验收维度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要点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深度说明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状态可见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列表/KPI 可按状态过滤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过程可观测，避免「点了没反应」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检测结果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标注图对比、类别、bbox、置信度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证明不是假随机文案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报告结构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所见 / 印象 / 建议 / 声明分块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满足 F-15 可读性，便于医师复核叙事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降级策略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宕机时本地规则仍出结果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满足 F-13，答辩现场不断链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56388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检查类型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X_RAY / CT / MRI / ULTRASOUND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覆盖常见影像检查登记场景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9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  核心需求② 电子病历辅助决策（F-05 / F-10）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结构化病历 → 决策服务 → 多维建议 + RAG 来源可追溯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0040" y="1188720"/>
            <a:ext cx="219456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1ABC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填写并保存病历</a:t>
            </a:r>
            <a:endParaRPr sz="13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主诉/现病史/诊断/用药等</a:t>
            </a:r>
            <a:endParaRPr sz="10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77440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6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51760" y="1188720"/>
            <a:ext cx="219456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1ABC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Decision 服务</a:t>
            </a:r>
            <a:endParaRPr sz="13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Spring 编排调用 AI</a:t>
            </a:r>
            <a:endParaRPr sz="10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9160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6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983479" y="1188720"/>
            <a:ext cx="219456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1ABC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RAG + 可选 LLM</a:t>
            </a:r>
            <a:endParaRPr sz="13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知识检索 / 大模型增强</a:t>
            </a:r>
            <a:endParaRPr sz="10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40879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6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315199" y="1188720"/>
            <a:ext cx="219456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1ABC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失败走模板</a:t>
            </a:r>
            <a:endParaRPr sz="13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关键词规则保底</a:t>
            </a:r>
            <a:endParaRPr sz="10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72599" y="1463040"/>
            <a:ext cx="320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1600" b="1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9646919" y="1188720"/>
            <a:ext cx="219456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1ABC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3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分节展示结果</a:t>
            </a:r>
            <a:endParaRPr sz="13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Dialog 多维建议</a:t>
            </a:r>
            <a:endParaRPr sz="10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11480" y="246888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决策输出七维（验收时建议逐项点开）：</a:t>
            </a:r>
            <a:endParaRPr sz="13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65760" y="2880360"/>
            <a:ext cx="1572768" cy="109728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治疗建议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方案级条目表</a:t>
            </a:r>
            <a:endParaRPr sz="10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029968" y="2880360"/>
            <a:ext cx="1572768" cy="10972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用药建议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药物与注意点</a:t>
            </a:r>
            <a:endParaRPr sz="10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694176" y="2880360"/>
            <a:ext cx="1572768" cy="109728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护理建议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护理要点列表</a:t>
            </a:r>
            <a:endParaRPr sz="10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358384" y="2880360"/>
            <a:ext cx="1572768" cy="10972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随访计划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复诊与监测</a:t>
            </a:r>
            <a:endParaRPr sz="10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022592" y="2880360"/>
            <a:ext cx="1572768" cy="109728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风险评估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潜在风险提示</a:t>
            </a:r>
            <a:endParaRPr sz="10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686800" y="2880360"/>
            <a:ext cx="1572768" cy="10972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药物冲突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相互作用警示</a:t>
            </a:r>
            <a:endParaRPr sz="10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0351008" y="2880360"/>
            <a:ext cx="1572768" cy="109728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知识来源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0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RAG 引用可点查</a:t>
            </a:r>
            <a:endParaRPr sz="10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411480" y="4206240"/>
            <a:ext cx="11338560" cy="1920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4343400"/>
            <a:ext cx="109728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深度要点
• 诊断含「高血压 / 糖尿病 / 肺炎 / 结节」等关键词时，模板与 RAG 效果更明显，便于课堂对比。
• 配置 DeepSeek 等 OpenAI 兼容模型后，由 LLM 增强结构化建议；无 Key 时仍可演示。
• 知识库文档（F-10）与内置医学 Markdown 片段共同支撑「建议有出处」，区别于纯关键字弹窗。
• 业务价值：缩短教学场景下「从病历到处置思路」的演示路径，并强调人工复核责任。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10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  配套业务需求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支撑双 AI 主链路的业务底座与管理能力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0040" y="1143000"/>
          <a:ext cx="1152144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1463040"/>
                <a:gridCol w="3840480"/>
                <a:gridCol w="3840480"/>
              </a:tblGrid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模块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需求编号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关键能力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验收关注点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登录与个人中心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F-01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JWT 持久化、改密后重登、头像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未登录拦截 / 已登录跳转仪表盘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患者管理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F-02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分页搜索、CRUD、360° 档案抽屉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影像/病历/预约关联计数正确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预约挂号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F-07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状态机、按日筛选、统计卡片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预约→确认→完成/取消/未到诊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仪表盘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F-08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KPI、近 7 日趋势、类型/状态分布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ECharts 与快捷入口可导览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助手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F-09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多轮对话、Markdown、历史持久化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历史不随 H2 清空丢失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知识库 / AI 配置 / YOLO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F-10~12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文档、LLM 同步、权重激活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仅 ADMIN；同步后走大模型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用户管理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F-06 配套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三角色 CRUD、禁停当前账号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doctor 访问 /users → 403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11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  非功能需求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非功能不是「附加项」，而是答辩可演示与可讲解的质量属性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20040" y="1143000"/>
          <a:ext cx="1152144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2926080"/>
                <a:gridCol w="4023360"/>
                <a:gridCol w="3108960"/>
              </a:tblGrid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类别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要求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项目落地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对应价值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性能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诊断不阻塞请求线程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@Async + 线程池；前端轮询有上限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长任务可感知、可取消清理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可用性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无 MySQL 亦可演示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H2 内存库 + DataInitializer 种子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降低环境门槛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安全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鉴权、加密、CORS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Spring Security + JWT + 白名单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角色隔离可讲可验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可维护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统一响应与异常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Result&lt;T&gt; + GlobalExceptionHandler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前后端契约稳定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可扩展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与业务解耦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FastAPI 独立进程 + base-url 配置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视觉/LLM 依赖不污染 Java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8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兼容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大模型可切换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OpenAI 兼容协议（DeepSeek/Qwen）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无厂商锁定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12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  约束、假设与边界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主动界定范围：避免把「演示系统」误当成生产 HIS/PACS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65760" y="1143000"/>
          <a:ext cx="114300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5486400"/>
                <a:gridCol w="4114800"/>
              </a:tblGrid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类型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说明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答辩话术建议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定位约束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面向实训/课程设计/答辩，非生产 HIS 替代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强调教学闭环与可演示性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影像假设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以 JPG/PNG 为主，DICOM 全工作流非重点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后续扩展方向可答 DICOM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模型边界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YOLO 权重与类别为演示级，需医师复核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输出=辅助，不是确诊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数据假设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H2 内存退出丢库；AI 配置/对话存文件可保留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持久化可切 MySQL profile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产品边界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无医保、收费、电子签名、CA 等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范围控制是需求管理能力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外部依赖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LLM 受网络/额度/延迟影响，有超时上限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模板降级是风险应对设计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" y="553212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设计取舍摘要：默认 H2 降门槛 · AI 独立进程隔离依赖 · JWT 适配分离架构 · LLM 可关保证无 Key 可演 · 报告强制分段避免「墙文本」。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13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  逻辑架构（方案如何满足需求）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浏览器只访问业务后端；AI 能力集中；失败可降级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00400" y="1143000"/>
            <a:ext cx="5760720" cy="7772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浏览器 Vue 3 SPA  ·  :5173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1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身份/页面/图表/报告展示</a:t>
            </a:r>
            <a:endParaRPr sz="11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00400" y="2286000"/>
            <a:ext cx="5760720" cy="8686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Spring Boot 业务端  ·  :8080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100" b="0">
                <a:solidFill>
                  <a:srgbClr val="E8EEF3"/>
                </a:solidFill>
                <a:latin typeface="微软雅黑" panose="020B0503020204020204" charset="-122"/>
                <a:ea typeface="微软雅黑" panose="020B0503020204020204" charset="-122"/>
              </a:rPr>
              <a:t>JWT · JPA · 文件 · 异步编排 · 降级</a:t>
            </a:r>
            <a:endParaRPr sz="1100" b="0">
              <a:solidFill>
                <a:srgbClr val="E8EEF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03520" y="192024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↓  /api 代理</a:t>
            </a:r>
            <a:endParaRPr sz="11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097280" y="3566160"/>
            <a:ext cx="438912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B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H2 / MySQL 业务库</a:t>
            </a:r>
            <a:endParaRPr sz="14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1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患者 · 影像 · 病历 · 预约 · 用户</a:t>
            </a:r>
            <a:endParaRPr sz="11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675120" y="3566160"/>
            <a:ext cx="4389120" cy="11887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1ABC9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128A72"/>
                </a:solidFill>
                <a:latin typeface="微软雅黑" panose="020B0503020204020204" charset="-122"/>
                <a:ea typeface="微软雅黑" panose="020B0503020204020204" charset="-122"/>
              </a:rPr>
              <a:t>FastAPI AI  ·  :8001</a:t>
            </a:r>
            <a:endParaRPr sz="1400" b="1">
              <a:solidFill>
                <a:srgbClr val="128A7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sz="11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YOLO · RAG · LLM · 权重/配置</a:t>
            </a:r>
            <a:endParaRPr sz="11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43200" y="3200400"/>
            <a:ext cx="1828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↓ 持久化</a:t>
            </a:r>
            <a:endParaRPr sz="11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29600" y="3200400"/>
            <a:ext cx="2286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↓ HTTP（可选/可降级）</a:t>
            </a:r>
            <a:endParaRPr sz="11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5029200"/>
            <a:ext cx="5669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1. 浏览器不直连 AI 端口（统一鉴权与编排）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09360" y="5029200"/>
            <a:ext cx="5669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2. Spring 负责落库、任务状态与降级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" y="5532120"/>
            <a:ext cx="5669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3. 管理端 LLM 配置单向同步至 FastAPI 运行时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9360" y="5532120"/>
            <a:ext cx="56692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4. AI 超时/宕机 → 规则/模板结果保底演示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14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  技术选型对照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选型服务于需求：可演示、可分离、可降级、可讲解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4320" y="1143000"/>
          <a:ext cx="11612880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3657600"/>
                <a:gridCol w="3291840"/>
                <a:gridCol w="3200400"/>
              </a:tblGrid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层级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技术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服务的需求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为何选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前端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Vue3 + Vite + Element Plus + ECharts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F-06/08/14/16 体验与权限路由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SPA 分离、组件化、图表答辩直观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业务后端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Spring Boot 3.3 + Security + JPA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F-01~07 业务与安全闭环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成熟权限模型、异步、统一异常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数据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H2 默认 / MySQL 可选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可用性 + 可迁移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开箱演示；需要持久再切 profile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服务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FastAPI + Ultralytics YOLO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F-04 真实检测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Python 视觉生态，与 Java 解耦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决策/报告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LangChain 生态 + OpenAI 兼容 LLM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F-05/09/10/11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RAG+可关 LLM，无 Key 可演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8458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认证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JWT + BCrypt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F-01/06 安全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无状态，适配前后端分离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15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  小组分工（6 人）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主责清晰 · 需求编号可追溯 · 交付物可检查（姓名可替换）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28600" y="1097280"/>
          <a:ext cx="117043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720"/>
                <a:gridCol w="2194560"/>
                <a:gridCol w="3017520"/>
                <a:gridCol w="2011680"/>
                <a:gridCol w="3291840"/>
              </a:tblGrid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角色定位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主责模块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对应需求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主要交付物</a:t>
                      </a:r>
                      <a:endParaRPr sz="12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0B3A5C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 A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项目负责人 / 需求分析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需求梳理、文档、答辩统筹、验收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全局 P0–P2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需求规格、答辩 PPT、演示剧本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 B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前端负责人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布局/路由守卫/仪表盘/通用组件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F-01/06/08/14/16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页面路由、ECharts、交互体验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 C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前端业务开发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患者/预约/病历/影像结果展示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F-02/03/05/07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业务页、360°档案、报告弹窗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 D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业务后端负责人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JWT、权限、统一响应、用户管理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F-01/06/11/12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REST、Security、种子账号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  <a:tr h="600891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 E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后端业务 + 数据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CRUD、异步诊断编排、降级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F-02–05/07/13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JPA、状态机、AI 客户端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00894"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成员 F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AI 微服务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FastAPI、YOLO、RAG/LLM、知识库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F-04/05/09–12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B3A5C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检测报告、决策、权重管理</a:t>
                      </a:r>
                      <a:endParaRPr sz="1100" b="0">
                        <a:solidFill>
                          <a:srgbClr val="0B3A5C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solidFill>
                      <a:srgbClr val="EEF6F4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65760" y="5440680"/>
            <a:ext cx="114300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协作关系：A 统筹需求与验收 → B/C 前端联调 → D/E 业务后端与数据 → F 提供 AI 能力；D/E 负责鉴权编排与降级兜底。
建议联调节奏：先 F-01/06 打通登录权限 → 患者/影像主数据 → AI 诊断 → 病历决策 → 管理端配置与降级演练。</a:t>
            </a:r>
            <a:endParaRPr sz="12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16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  验收标准与演示剧本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把需求变成可执行检查项与 7 步演示路径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65760" y="1097280"/>
            <a:ext cx="5577840" cy="41148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验证清单（节选）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65760" y="1645920"/>
            <a:ext cx="32004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2960" y="16459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三端启动，5173 可登录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65760" y="2148840"/>
            <a:ext cx="32004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2960" y="214884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admin 可见用户管理；doctor1 访问 /users 为 403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65760" y="2651760"/>
            <a:ext cx="32004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2960" y="26517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患者增删改与 360° 档案抽屉正常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65760" y="3154680"/>
            <a:ext cx="32004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2960" y="315468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影像 AI 可达 COMPLETED，报告分段清晰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65760" y="3657600"/>
            <a:ext cx="32004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2960" y="365760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病历 AI 建议含多类内容与来源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65760" y="4160520"/>
            <a:ext cx="32004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960" y="41605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预约状态可流转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65760" y="4663440"/>
            <a:ext cx="32004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2960" y="466344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改密后需重新登录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65760" y="5166360"/>
            <a:ext cx="320040" cy="3200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✓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22960" y="5166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关闭 AI 服务后诊断仍可降级返回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17920" y="1097280"/>
            <a:ext cx="5577840" cy="4114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推荐演示剧本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00800" y="164592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1. doctor1 / pass123 登录，看仪表盘 KPI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00800" y="205740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2. 患者管理 → 打开 360° 档案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0800" y="246888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3. 影像：上传样例 → AI 诊断 → 原图/标注对比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0800" y="288036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4. 病历：诊断填「高血压/肺炎」→ 看 AI 建议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00800" y="329184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5. 预约：新建并切换状态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00800" y="370332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6. 切换 admin：AI 配置 / YOLO / 用户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00800" y="4114800"/>
            <a:ext cx="53035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7. 关闭 AI 服务，对比降级结果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00800" y="466344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内置演示账号</a:t>
            </a:r>
            <a:endParaRPr sz="12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400800" y="498348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admin / admin123  ·  ADMIN</a:t>
            </a:r>
            <a:endParaRPr sz="11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00800" y="530352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doctor1 / pass123  ·  DOCTOR</a:t>
            </a:r>
            <a:endParaRPr sz="11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400800" y="562356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5A6A7A"/>
                </a:solidFill>
                <a:latin typeface="微软雅黑" panose="020B0503020204020204" charset="-122"/>
                <a:ea typeface="微软雅黑" panose="020B0503020204020204" charset="-122"/>
              </a:rPr>
              <a:t>radio1 / radio123  ·  RADIOLOGIST</a:t>
            </a:r>
            <a:endParaRPr sz="1100" b="0">
              <a:solidFill>
                <a:srgbClr val="5A6A7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17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68680"/>
            <a:ext cx="12191695" cy="73152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20116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总结与展望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1480" y="530352"/>
            <a:ext cx="109728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ABC9C"/>
                </a:solidFill>
                <a:latin typeface="微软雅黑" panose="020B0503020204020204" charset="-122"/>
                <a:ea typeface="微软雅黑" panose="020B0503020204020204" charset="-122"/>
              </a:rPr>
              <a:t>需求闭环已定义清晰；实现路径可演示、可分工、可验收</a:t>
            </a:r>
            <a:endParaRPr sz="1100" b="0">
              <a:solidFill>
                <a:srgbClr val="1ABC9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65760" y="1143000"/>
            <a:ext cx="3703320" cy="1645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65760" y="1143000"/>
            <a:ext cx="3703320" cy="411480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207008"/>
            <a:ext cx="3383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需求主线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3337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双链路：影像 YOLO 诊断 + 病历 RAG/LLM 决策，外加完整业务底座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51960" y="1143000"/>
            <a:ext cx="3703320" cy="1645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51960" y="1143000"/>
            <a:ext cx="3703320" cy="411480"/>
          </a:xfrm>
          <a:prstGeom prst="rect">
            <a:avLst/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89120" y="1207008"/>
            <a:ext cx="3383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质量主线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840" y="1737360"/>
            <a:ext cx="3337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P0 可验收、权限可讲、AI 可降级、环境可离线实训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138160" y="1143000"/>
            <a:ext cx="3703320" cy="1645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E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38160" y="1143000"/>
            <a:ext cx="3703320" cy="41148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75320" y="1207008"/>
            <a:ext cx="33832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组织主线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21040" y="1737360"/>
            <a:ext cx="3337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6 人按前端/后端/AI/统筹切开，需求编号追溯到交付物</a:t>
            </a:r>
            <a:endParaRPr sz="1200" b="0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7200" y="301752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B3A5C"/>
                </a:solidFill>
                <a:latin typeface="微软雅黑" panose="020B0503020204020204" charset="-122"/>
                <a:ea typeface="微软雅黑" panose="020B0503020204020204" charset="-122"/>
              </a:rPr>
              <a:t>后续可扩展（超出当前范围，可作为提问储备）</a:t>
            </a:r>
            <a:endParaRPr sz="1400" b="1">
              <a:solidFill>
                <a:srgbClr val="0B3A5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65760" y="3520440"/>
            <a:ext cx="1874519" cy="12344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DICOM 解析
与序列阅片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331720" y="3520440"/>
            <a:ext cx="1874519" cy="123444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报告 PDF
与电子签收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297680" y="3520440"/>
            <a:ext cx="1874519" cy="1234440"/>
          </a:xfrm>
          <a:prstGeom prst="roundRect">
            <a:avLst>
              <a:gd name="adj" fmla="val 8000"/>
            </a:avLst>
          </a:prstGeom>
          <a:solidFill>
            <a:srgbClr val="128A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细粒度权限
与操作审计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263640" y="3520440"/>
            <a:ext cx="1874519" cy="1234440"/>
          </a:xfrm>
          <a:prstGeom prst="roundRect">
            <a:avLst>
              <a:gd name="adj" fmla="val 8000"/>
            </a:avLst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向量库增强
RAG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229600" y="3520440"/>
            <a:ext cx="1874519" cy="123444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Docker Compose
一键拉起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0195560" y="3520440"/>
            <a:ext cx="1874519" cy="1234440"/>
          </a:xfrm>
          <a:prstGeom prst="roundRect">
            <a:avLst>
              <a:gd name="adj" fmla="val 8000"/>
            </a:avLst>
          </a:prstGeom>
          <a:solidFill>
            <a:srgbClr val="1ABC9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接口自动化
与 CI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65760" y="5029200"/>
            <a:ext cx="11430000" cy="1097280"/>
          </a:xfrm>
          <a:prstGeom prst="roundRect">
            <a:avLst>
              <a:gd name="adj" fmla="val 8000"/>
            </a:avLst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21208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谢谢各位老师！ 欢迎提问
Smart Hospital  ·  需求答辩  ·  组员 A–F  ·  输出仅供教学演示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6537960"/>
            <a:ext cx="12191695" cy="320040"/>
          </a:xfrm>
          <a:prstGeom prst="rect">
            <a:avLst/>
          </a:prstGeom>
          <a:solidFill>
            <a:srgbClr val="0B3A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65760" y="6565392"/>
            <a:ext cx="73152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智慧医院 · 需求答辩  |  仅供教学实训演示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241280" y="6565392"/>
            <a:ext cx="1554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18 / 18</a:t>
            </a:r>
            <a:endParaRPr sz="1000" b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6633</Words>
  <Application>WPS 演示</Application>
  <PresentationFormat>On-screen Show (4:3)</PresentationFormat>
  <Paragraphs>932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宋体</vt:lpstr>
      <vt:lpstr>Wingdings</vt:lpstr>
      <vt:lpstr>Arial</vt:lpstr>
      <vt:lpstr>微软雅黑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正在加载中</cp:lastModifiedBy>
  <cp:revision>2</cp:revision>
  <dcterms:created xsi:type="dcterms:W3CDTF">2013-01-27T09:14:00Z</dcterms:created>
  <dcterms:modified xsi:type="dcterms:W3CDTF">2026-07-28T01:09:11Z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0BD04AF7D9F74347AF8E749C339F82CB_12</vt:lpwstr>
  </property>
  <property fmtid="{D5CDD505-2E9C-101B-9397-08002B2CF9AE}" pid="3" name="KSOProductBuildVer">
    <vt:lpwstr>2052-12.1.0.26895</vt:lpwstr>
  </property>
</Properties>
</file>